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3" d="100"/>
          <a:sy n="93" d="100"/>
        </p:scale>
        <p:origin x="-726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D351A433-DE09-4B8B-BC65-897155843560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19.10.2020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24B3A30-9EB6-4376-BAD4-FEC947239242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2C6F2CBC-426B-4465-8692-29EDA62F28AF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19.10.2020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5A1A3D8-281D-4B00-961D-0B7F232A27B4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vbunin.ru/bibliografiya/literatura-ob-i.a.-bunine-(1955-2000-gg.)" TargetMode="External"/><Relationship Id="rId2" Type="http://schemas.openxmlformats.org/officeDocument/2006/relationships/hyperlink" Target="https://buninka.my1.ru/index/buninskie_adresa/0-10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bunin2020.ru/" TargetMode="External"/><Relationship Id="rId4" Type="http://schemas.openxmlformats.org/officeDocument/2006/relationships/hyperlink" Target="http://az.lib.ru/b/bunin_i_a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news.rambler.ru/other/38369962-za-chto-bunin-poluchil-nobelevskuyu-premiyu/?updated" TargetMode="External"/><Relationship Id="rId3" Type="http://schemas.openxmlformats.org/officeDocument/2006/relationships/hyperlink" Target="https://knigopoisk.org/authors/ivan_bunin" TargetMode="External"/><Relationship Id="rId7" Type="http://schemas.openxmlformats.org/officeDocument/2006/relationships/hyperlink" Target="https://biography.wikireading.ru/241664" TargetMode="External"/><Relationship Id="rId2" Type="http://schemas.openxmlformats.org/officeDocument/2006/relationships/hyperlink" Target="https://biographe.ru/znamenitosti/ivan-bunin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iletant.media/articles/45245443/" TargetMode="External"/><Relationship Id="rId5" Type="http://schemas.openxmlformats.org/officeDocument/2006/relationships/hyperlink" Target="https://story.ru/istorii-znamenitostej/veshch/neprikayannyy-zhilets/" TargetMode="External"/><Relationship Id="rId4" Type="http://schemas.openxmlformats.org/officeDocument/2006/relationships/hyperlink" Target="https://uznayvse.ru/znamenitosti/biografiya-ivan-bunin.html" TargetMode="External"/><Relationship Id="rId9" Type="http://schemas.openxmlformats.org/officeDocument/2006/relationships/hyperlink" Target="http://buninforum.elsu.ru/life.ph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4247640" y="1368000"/>
            <a:ext cx="504036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Times New Roman"/>
              </a:rPr>
              <a:t>Бунин </a:t>
            </a:r>
            <a:r>
              <a:t/>
            </a:r>
            <a:br/>
            <a:r>
              <a:rPr lang="ru-RU" sz="4400" b="0" strike="noStrike" spc="-1">
                <a:solidFill>
                  <a:srgbClr val="000000"/>
                </a:solidFill>
                <a:latin typeface="Times New Roman"/>
              </a:rPr>
              <a:t>Иван Алексеевич 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4150440" y="3359880"/>
            <a:ext cx="5065560" cy="1752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>
                <a:solidFill>
                  <a:srgbClr val="111111"/>
                </a:solidFill>
                <a:latin typeface="Times New Roman"/>
                <a:ea typeface="Calibri"/>
              </a:rPr>
              <a:t>22 октября (10 октября) 1870 года – </a:t>
            </a: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>
                <a:solidFill>
                  <a:srgbClr val="111111"/>
                </a:solidFill>
                <a:latin typeface="Times New Roman"/>
                <a:ea typeface="Calibri"/>
              </a:rPr>
              <a:t>8 ноября 1953 года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84" name="Picture 2"/>
          <p:cNvPicPr/>
          <p:nvPr/>
        </p:nvPicPr>
        <p:blipFill>
          <a:blip r:embed="rId2"/>
          <a:stretch/>
        </p:blipFill>
        <p:spPr>
          <a:xfrm>
            <a:off x="288000" y="1368000"/>
            <a:ext cx="4032000" cy="403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4067467" y="304466"/>
            <a:ext cx="4906440" cy="6120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b="0" strike="noStrike" spc="-1" dirty="0">
                <a:solidFill>
                  <a:srgbClr val="000000"/>
                </a:solidFill>
                <a:latin typeface="Times New Roman"/>
              </a:rPr>
              <a:t>С весны 1889 года началась самостоятельная жизнь писателя — Бунин вслед за братом Юлием переселился в Харьков. </a:t>
            </a:r>
            <a:endParaRPr lang="ru-RU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b="0" strike="noStrike" spc="-1" dirty="0">
                <a:solidFill>
                  <a:srgbClr val="000000"/>
                </a:solidFill>
                <a:latin typeface="Times New Roman"/>
              </a:rPr>
              <a:t>С осени стал работать в газете «Орловский вестник». В 1891 году в приложении «Орловского вестника» вышла его ученическая книжка «Стихотворения. 1887–1891». Тогда же Иван Бунин познакомился с Варварой Пащенко, корректором газеты, с которой они стали жить гражданским браком, не венчаясь, так как родители Варвары были против этого брака. В 1892 году они переехали в Полтаву, где брат Юлий заведовал статистическим бюро губернского земства. </a:t>
            </a:r>
            <a:endParaRPr lang="ru-RU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b="0" strike="noStrike" spc="-1" dirty="0">
                <a:solidFill>
                  <a:srgbClr val="000000"/>
                </a:solidFill>
                <a:latin typeface="Times New Roman"/>
              </a:rPr>
              <a:t>Иван Бунин поступил на службу библиотекарем земской </a:t>
            </a:r>
            <a:r>
              <a:rPr lang="ru-RU" b="0" strike="noStrike" spc="-1" dirty="0" smtClean="0">
                <a:solidFill>
                  <a:srgbClr val="000000"/>
                </a:solidFill>
                <a:latin typeface="Times New Roman"/>
              </a:rPr>
              <a:t>управы. В </a:t>
            </a:r>
            <a:r>
              <a:rPr lang="ru-RU" b="0" strike="noStrike" spc="-1" dirty="0">
                <a:solidFill>
                  <a:srgbClr val="000000"/>
                </a:solidFill>
                <a:latin typeface="Times New Roman"/>
              </a:rPr>
              <a:t>разное время работал корректором, статистиком, библиотекарем, газетным репортером. </a:t>
            </a:r>
            <a:endParaRPr lang="ru-RU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b="0" strike="noStrike" spc="-1" dirty="0">
                <a:solidFill>
                  <a:srgbClr val="000000"/>
                </a:solidFill>
                <a:latin typeface="Times New Roman"/>
              </a:rPr>
              <a:t>В апреле 1894 года в печати появилось первое прозаическое произведение Бунина — рассказ «Деревенский эскиз</a:t>
            </a:r>
            <a:r>
              <a:rPr lang="ru-RU" b="0" strike="noStrike" spc="-1" dirty="0" smtClean="0">
                <a:solidFill>
                  <a:srgbClr val="000000"/>
                </a:solidFill>
                <a:latin typeface="Times New Roman"/>
              </a:rPr>
              <a:t>».</a:t>
            </a:r>
            <a:endParaRPr lang="ru-RU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" name="Picture 2"/>
          <p:cNvPicPr/>
          <p:nvPr/>
        </p:nvPicPr>
        <p:blipFill>
          <a:blip r:embed="rId2" cstate="print"/>
          <a:stretch/>
        </p:blipFill>
        <p:spPr>
          <a:xfrm>
            <a:off x="288000" y="666720"/>
            <a:ext cx="3486960" cy="1961280"/>
          </a:xfrm>
          <a:prstGeom prst="rect">
            <a:avLst/>
          </a:prstGeom>
          <a:ln>
            <a:noFill/>
          </a:ln>
        </p:spPr>
      </p:pic>
      <p:sp>
        <p:nvSpPr>
          <p:cNvPr id="103" name="CustomShape 2"/>
          <p:cNvSpPr/>
          <p:nvPr/>
        </p:nvSpPr>
        <p:spPr>
          <a:xfrm>
            <a:off x="216000" y="3009960"/>
            <a:ext cx="3672000" cy="34148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b="0" strike="noStrike" spc="-1" dirty="0">
                <a:solidFill>
                  <a:srgbClr val="000000"/>
                </a:solidFill>
                <a:latin typeface="Times New Roman"/>
              </a:rPr>
              <a:t>Первой любовью Ивана Бунина стала Варвара Пащенко. Он познакомился с ней в редакции газеты «Орловский вестник». «Высокая, с очень красивыми чертами, в пенсне», она поначалу показалась молодому писателю заносчивой и чрезмерно эмансипированной — но вскоре Бунин уже писал брату письма, в которых расписывал ум и таланты своей возлюбленной. </a:t>
            </a:r>
            <a:endParaRPr lang="ru-RU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4392000" y="326880"/>
            <a:ext cx="4402440" cy="346216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2400" spc="-1" dirty="0">
                <a:solidFill>
                  <a:srgbClr val="000000"/>
                </a:solidFill>
                <a:latin typeface="Times New Roman"/>
              </a:rPr>
              <a:t>Первой официальной женой писателя стала Анна </a:t>
            </a:r>
            <a:r>
              <a:rPr lang="ru-RU" sz="2400" spc="-1" dirty="0" err="1">
                <a:solidFill>
                  <a:srgbClr val="000000"/>
                </a:solidFill>
                <a:latin typeface="Times New Roman"/>
              </a:rPr>
              <a:t>Цакни</a:t>
            </a:r>
            <a:r>
              <a:rPr lang="ru-RU" sz="2400" spc="-1" dirty="0">
                <a:solidFill>
                  <a:srgbClr val="000000"/>
                </a:solidFill>
                <a:latin typeface="Times New Roman"/>
              </a:rPr>
              <a:t>, гречанка, дочь революционера и эмигранта Николая </a:t>
            </a:r>
            <a:r>
              <a:rPr lang="ru-RU" sz="2400" spc="-1" dirty="0" err="1">
                <a:solidFill>
                  <a:srgbClr val="000000"/>
                </a:solidFill>
                <a:latin typeface="Times New Roman"/>
              </a:rPr>
              <a:t>Цакни</a:t>
            </a:r>
            <a:r>
              <a:rPr lang="ru-RU" sz="2400" spc="-1" dirty="0">
                <a:solidFill>
                  <a:srgbClr val="000000"/>
                </a:solidFill>
                <a:latin typeface="Times New Roman"/>
              </a:rPr>
              <a:t>.  Бунин сделал ей предложение уже через несколько дней после знакомства. В 1899 году они обвенчались. </a:t>
            </a:r>
            <a:r>
              <a:rPr lang="ru-RU" sz="2400" spc="-1" dirty="0" err="1">
                <a:solidFill>
                  <a:srgbClr val="000000"/>
                </a:solidFill>
                <a:latin typeface="Times New Roman"/>
              </a:rPr>
              <a:t>Цакни</a:t>
            </a:r>
            <a:r>
              <a:rPr lang="ru-RU" sz="2400" spc="-1" dirty="0">
                <a:solidFill>
                  <a:srgbClr val="000000"/>
                </a:solidFill>
                <a:latin typeface="Times New Roman"/>
              </a:rPr>
              <a:t> к тому моменту было 19 лет, а Бунину — 27. 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7" name="Picture 2"/>
          <p:cNvPicPr/>
          <p:nvPr/>
        </p:nvPicPr>
        <p:blipFill>
          <a:blip r:embed="rId2"/>
          <a:stretch/>
        </p:blipFill>
        <p:spPr>
          <a:xfrm>
            <a:off x="396000" y="451079"/>
            <a:ext cx="3708000" cy="2373186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96000" y="3717032"/>
            <a:ext cx="8398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после свадьбы прошло некоторое время, и семейная жизнь разладилась.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Цакни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винила мужа в черствости, он ее — в легкомыслии.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январе 1895 года, после измены жены, Бунин оставил службу и переехал сначала в Петербург, а затем в Москву.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1900 году супруги расстались, а в 1905 году скончался их сын Николай.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457200" y="404640"/>
            <a:ext cx="8229240" cy="41760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9500" lnSpcReduction="20000"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</a:rPr>
              <a:t>В Москве молодой писатель познакомился 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Times New Roman"/>
              </a:rPr>
              <a:t>с известными </a:t>
            </a: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</a:rPr>
              <a:t>поэтами и писателями — Антоном Чеховым, Валерием Брюсовым. После знакомства с Николаем </a:t>
            </a:r>
            <a:r>
              <a:rPr lang="ru-RU" sz="3200" b="0" strike="noStrike" spc="-1" dirty="0" err="1">
                <a:solidFill>
                  <a:srgbClr val="000000"/>
                </a:solidFill>
                <a:latin typeface="Times New Roman"/>
              </a:rPr>
              <a:t>Телешовым</a:t>
            </a: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</a:rPr>
              <a:t> Бунин стал участником литературного кружка «Среда». Весной 1899 года в Ялте он познакомился с Максимом Горьким, позднее пригласившим его к сотрудничеству в издательстве «Знание». Литературная известность к Ивану Бунину пришла в 1900 году после выхода в свет рассказа «Антоновские яблоки». В 1901 году в издательстве символистов «Скорпион» вышел сборник стихотворений «Листопад». За этот сборник и за перевод поэмы американского поэта-романтика Генри Лонгфелло «Песнь о </a:t>
            </a:r>
            <a:r>
              <a:rPr lang="ru-RU" sz="3200" b="0" strike="noStrike" spc="-1" dirty="0" err="1">
                <a:solidFill>
                  <a:srgbClr val="000000"/>
                </a:solidFill>
                <a:latin typeface="Times New Roman"/>
              </a:rPr>
              <a:t>Гайавате</a:t>
            </a: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</a:rPr>
              <a:t>» (1896) Российской академией наук Ивану Бунину была присуждена Пушкинская премия. 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0" name="Picture 2"/>
          <p:cNvPicPr/>
          <p:nvPr/>
        </p:nvPicPr>
        <p:blipFill>
          <a:blip r:embed="rId2"/>
          <a:stretch/>
        </p:blipFill>
        <p:spPr>
          <a:xfrm>
            <a:off x="4572000" y="4464000"/>
            <a:ext cx="4035240" cy="226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3635896" y="404640"/>
            <a:ext cx="5050544" cy="60483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7500" lnSpcReduction="20000"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</a:rPr>
              <a:t>В 1902 году в издательстве “Знание” вышел первый том сочинений писателя. </a:t>
            </a:r>
            <a:endParaRPr lang="ru-RU" sz="3200" b="0" strike="noStrike" spc="-1" dirty="0" smtClean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3200" spc="-1" dirty="0" smtClean="0">
                <a:solidFill>
                  <a:srgbClr val="000000"/>
                </a:solidFill>
                <a:latin typeface="Times New Roman"/>
              </a:rPr>
              <a:t>Очередной </a:t>
            </a:r>
            <a:r>
              <a:rPr lang="ru-RU" sz="3200" spc="-1" dirty="0">
                <a:solidFill>
                  <a:srgbClr val="000000"/>
                </a:solidFill>
                <a:latin typeface="Times New Roman"/>
              </a:rPr>
              <a:t>избранницей сочинителя </a:t>
            </a:r>
            <a:r>
              <a:rPr lang="ru-RU" sz="3200" spc="-1" dirty="0" smtClean="0">
                <a:solidFill>
                  <a:srgbClr val="000000"/>
                </a:solidFill>
                <a:latin typeface="Times New Roman"/>
              </a:rPr>
              <a:t>стала </a:t>
            </a:r>
            <a:r>
              <a:rPr lang="ru-RU" sz="3200" spc="-1" dirty="0">
                <a:solidFill>
                  <a:srgbClr val="000000"/>
                </a:solidFill>
                <a:latin typeface="Times New Roman"/>
              </a:rPr>
              <a:t>Вера Муромцева, высокообразованная красавица, племянница главы Госдумы. Молодые люди встретились в Москве в 1906 году. </a:t>
            </a:r>
            <a:r>
              <a:rPr lang="ru-RU" sz="3200" spc="-1" dirty="0" smtClean="0">
                <a:solidFill>
                  <a:srgbClr val="000000"/>
                </a:solidFill>
                <a:latin typeface="Times New Roman"/>
              </a:rPr>
              <a:t>Они много </a:t>
            </a:r>
            <a:r>
              <a:rPr lang="ru-RU" sz="3200" spc="-1" dirty="0">
                <a:solidFill>
                  <a:srgbClr val="000000"/>
                </a:solidFill>
                <a:latin typeface="Times New Roman"/>
              </a:rPr>
              <a:t>путешествовала. В 1907 году </a:t>
            </a:r>
            <a:r>
              <a:rPr lang="ru-RU" sz="3200" spc="-1" dirty="0" smtClean="0">
                <a:solidFill>
                  <a:srgbClr val="000000"/>
                </a:solidFill>
                <a:latin typeface="Times New Roman"/>
              </a:rPr>
              <a:t>отправились </a:t>
            </a:r>
            <a:r>
              <a:rPr lang="ru-RU" sz="3200" spc="-1" dirty="0">
                <a:solidFill>
                  <a:srgbClr val="000000"/>
                </a:solidFill>
                <a:latin typeface="Times New Roman"/>
              </a:rPr>
              <a:t>в путешествие по странам Востока — Сирии, Египту, Палестине. В 1910 году они посетили Европу, а затем  Египет и Цейлон. С осени 1912 года по весну 1913 года были в Турции и Румынии, с 1913 по 1914 год — на Капри в Италии. 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3200" spc="-1" dirty="0" smtClean="0">
                <a:solidFill>
                  <a:srgbClr val="000000"/>
                </a:solidFill>
                <a:latin typeface="Times New Roman"/>
              </a:rPr>
              <a:t>Так </a:t>
            </a:r>
            <a:r>
              <a:rPr lang="ru-RU" sz="3200" spc="-1" dirty="0">
                <a:solidFill>
                  <a:srgbClr val="000000"/>
                </a:solidFill>
                <a:latin typeface="Times New Roman"/>
              </a:rPr>
              <a:t>как </a:t>
            </a:r>
            <a:r>
              <a:rPr lang="ru-RU" sz="3200" spc="-1" dirty="0" err="1">
                <a:solidFill>
                  <a:srgbClr val="000000"/>
                </a:solidFill>
                <a:latin typeface="Times New Roman"/>
              </a:rPr>
              <a:t>Цакни</a:t>
            </a:r>
            <a:r>
              <a:rPr lang="ru-RU" sz="3200" spc="-1" dirty="0">
                <a:solidFill>
                  <a:srgbClr val="000000"/>
                </a:solidFill>
                <a:latin typeface="Times New Roman"/>
              </a:rPr>
              <a:t> вначале не соглашалась дать развод, они смогли заключить брак только в 1922, а прожили вместе 46 лет. Она называла мужа Яном, очень его любила и даже прощала неверность.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2" name="Picture 2"/>
          <p:cNvPicPr/>
          <p:nvPr/>
        </p:nvPicPr>
        <p:blipFill>
          <a:blip r:embed="rId2"/>
          <a:stretch/>
        </p:blipFill>
        <p:spPr>
          <a:xfrm>
            <a:off x="505080" y="548680"/>
            <a:ext cx="2770776" cy="3544700"/>
          </a:xfrm>
          <a:prstGeom prst="rect">
            <a:avLst/>
          </a:prstGeom>
          <a:ln>
            <a:noFill/>
          </a:ln>
        </p:spPr>
      </p:pic>
      <p:sp>
        <p:nvSpPr>
          <p:cNvPr id="113" name="CustomShape 2"/>
          <p:cNvSpPr/>
          <p:nvPr/>
        </p:nvSpPr>
        <p:spPr>
          <a:xfrm>
            <a:off x="323640" y="3639600"/>
            <a:ext cx="4104000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3564000" y="548640"/>
            <a:ext cx="5122440" cy="57931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8500" lnSpcReduction="10000"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Осенью 1909 года Академия наук присудила Бунину вторую Пушкинскую премию и избрала его почетным академиком по разряду изящной словесности. В произведениях, написанных после первой русской революции 1905 года, главенствующей стала тема драматизма русской исторической судьбы. Повести «Деревня» (1910) и «Суходол» (1912) имели большой успех у читателей. В 1915–1916 годах вышли сборники рассказов писателя «Чаша жизни» и «Господин из Сан-Франциско». В прозе этих лет ширится представление писателя о трагизме жизни мира, об обреченности и братоубийственном характере современной цивилизации. 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288000" y="1277280"/>
            <a:ext cx="3096000" cy="390672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3780000" y="604080"/>
            <a:ext cx="4906440" cy="57931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2500" lnSpcReduction="10000"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К Февральской и Октябрьской революциям 1917 года Иван Бунин отнесся крайне враждебно и воспринимал их как катастрофу. Дневником событий жизни страны и размышлений писателя в это время стала книга публицистики «Окаянные дни» (1918). 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21 мая 1918 года он уехал из Москвы в Одессу, а в феврале 1920 года эмигрировал сначала на Балканы, а затем во Францию. Во Франции первое время жил в Париже, но с лета 1923 года переехал в Приморские Альпы и приезжал в Париж только на некоторые зимние месяцы. Здесь он обратился к интимным, лирическим воспоминаниям молодости. Роман «Жизнь Арсеньева» (1930) как бы замкнул цикл художественных автобиографий, связанных с жизнью русского поместного дворянства. 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8" name="Picture 3"/>
          <p:cNvPicPr/>
          <p:nvPr/>
        </p:nvPicPr>
        <p:blipFill>
          <a:blip r:embed="rId2"/>
          <a:stretch/>
        </p:blipFill>
        <p:spPr>
          <a:xfrm>
            <a:off x="395640" y="692640"/>
            <a:ext cx="3096000" cy="4454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2"/>
          <p:cNvPicPr/>
          <p:nvPr/>
        </p:nvPicPr>
        <p:blipFill>
          <a:blip r:embed="rId2"/>
          <a:stretch/>
        </p:blipFill>
        <p:spPr>
          <a:xfrm>
            <a:off x="290880" y="800640"/>
            <a:ext cx="2336400" cy="3173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0" name="CustomShape 1"/>
          <p:cNvSpPr/>
          <p:nvPr/>
        </p:nvSpPr>
        <p:spPr>
          <a:xfrm>
            <a:off x="1839240" y="116640"/>
            <a:ext cx="58060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latin typeface="Times New Roman"/>
              </a:rPr>
              <a:t>Дом Ивана Бунина в Париже</a:t>
            </a:r>
            <a:endParaRPr lang="ru-RU" sz="3600" b="0" strike="noStrike" spc="-1">
              <a:latin typeface="Arial"/>
            </a:endParaRPr>
          </a:p>
        </p:txBody>
      </p:sp>
      <p:pic>
        <p:nvPicPr>
          <p:cNvPr id="121" name="Picture 3"/>
          <p:cNvPicPr/>
          <p:nvPr/>
        </p:nvPicPr>
        <p:blipFill>
          <a:blip r:embed="rId3"/>
          <a:stretch/>
        </p:blipFill>
        <p:spPr>
          <a:xfrm>
            <a:off x="5215680" y="754200"/>
            <a:ext cx="3672000" cy="264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" name="Picture 4"/>
          <p:cNvPicPr/>
          <p:nvPr/>
        </p:nvPicPr>
        <p:blipFill>
          <a:blip r:embed="rId4"/>
          <a:stretch/>
        </p:blipFill>
        <p:spPr>
          <a:xfrm>
            <a:off x="3159360" y="765000"/>
            <a:ext cx="1688400" cy="1266480"/>
          </a:xfrm>
          <a:prstGeom prst="rect">
            <a:avLst/>
          </a:prstGeom>
          <a:ln>
            <a:noFill/>
          </a:ln>
        </p:spPr>
      </p:pic>
      <p:sp>
        <p:nvSpPr>
          <p:cNvPr id="123" name="CustomShape 2"/>
          <p:cNvSpPr/>
          <p:nvPr/>
        </p:nvSpPr>
        <p:spPr>
          <a:xfrm>
            <a:off x="230400" y="4284360"/>
            <a:ext cx="8712720" cy="23068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С 1922 по 1953 год в доме №1 по улице Жака Оффенбаха в Париже жил Иван Бунин с женой Верой. Как писал об этом Александр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</a:rPr>
              <a:t>Бахрах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: «…[Бунин] завел маленькую квартирку в Париже, с грехом пополам обставив ее». И «…я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</a:rPr>
              <a:t>стал «захаживать»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к нему на дом, на эту самую неуютную и едва ли не умышленно неприглядную квартиру на улице Оффенбаха, в которой он и скончался 30 лет спустя». Мебель из квартиры Бунина долгое время хранилась в Париже, сегодня она находится в музее писателя в Орле. В 1993 году на парижском доме, где жил Бунин, установили мемориальную доску. 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124" name="Picture 5"/>
          <p:cNvPicPr/>
          <p:nvPr/>
        </p:nvPicPr>
        <p:blipFill>
          <a:blip r:embed="rId5"/>
          <a:stretch/>
        </p:blipFill>
        <p:spPr>
          <a:xfrm>
            <a:off x="2637000" y="2136240"/>
            <a:ext cx="2670840" cy="215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4068000" y="620640"/>
            <a:ext cx="4834440" cy="5904704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500" lnSpcReduction="20000"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</a:rPr>
              <a:t>Одно из центральных мест в позднем творчестве Бунина занимала тема роковой любви-страсти, выраженная в произведениях «Митина любовь» (1925), «Солнечный удар» (1927), цикле новелл «Темные аллеи» (1943). В 1927–1930 годах Бунин обратился к жанру короткого рассказа («Слон», «Телячья головка», «Петухи» и др.). 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</a:rPr>
              <a:t>В 1933 году он стал первым русским писателем, удостоенным Нобелевской премии по 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Times New Roman"/>
              </a:rPr>
              <a:t>литературе.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6" name="Picture 2"/>
          <p:cNvPicPr/>
          <p:nvPr/>
        </p:nvPicPr>
        <p:blipFill>
          <a:blip r:embed="rId2"/>
          <a:stretch/>
        </p:blipFill>
        <p:spPr>
          <a:xfrm>
            <a:off x="179640" y="764640"/>
            <a:ext cx="3718800" cy="2880000"/>
          </a:xfrm>
          <a:prstGeom prst="rect">
            <a:avLst/>
          </a:prstGeom>
          <a:ln>
            <a:noFill/>
          </a:ln>
        </p:spPr>
      </p:pic>
      <p:sp>
        <p:nvSpPr>
          <p:cNvPr id="127" name="CustomShape 2"/>
          <p:cNvSpPr/>
          <p:nvPr/>
        </p:nvSpPr>
        <p:spPr>
          <a:xfrm>
            <a:off x="179640" y="3723480"/>
            <a:ext cx="37083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Иван Бунин во время церемонии вручения Нобелевской премии. 1933 год. 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57200" y="836640"/>
            <a:ext cx="8229240" cy="52891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 smtClean="0">
                <a:solidFill>
                  <a:srgbClr val="000000"/>
                </a:solidFill>
                <a:latin typeface="Times New Roman"/>
              </a:rPr>
              <a:t>Известно</a:t>
            </a: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</a:rPr>
              <a:t>, что выдвижению Бунина 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Times New Roman"/>
              </a:rPr>
              <a:t>на </a:t>
            </a:r>
            <a:r>
              <a:rPr lang="ru-RU" sz="3200" spc="-1" dirty="0" smtClean="0">
                <a:solidFill>
                  <a:srgbClr val="000000"/>
                </a:solidFill>
                <a:latin typeface="Times New Roman"/>
              </a:rPr>
              <a:t>Нобелевскую премию поспособствовал </a:t>
            </a: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</a:rPr>
              <a:t>прозаик Марк </a:t>
            </a:r>
            <a:r>
              <a:rPr lang="ru-RU" sz="3200" b="0" strike="noStrike" spc="-1" dirty="0" err="1">
                <a:solidFill>
                  <a:srgbClr val="000000"/>
                </a:solidFill>
                <a:latin typeface="Times New Roman"/>
              </a:rPr>
              <a:t>Алданов</a:t>
            </a: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</a:rPr>
              <a:t>. В 1922 году он обратился к известному французскому писателю </a:t>
            </a:r>
            <a:r>
              <a:rPr lang="ru-RU" sz="3200" b="0" strike="noStrike" spc="-1" dirty="0" err="1">
                <a:solidFill>
                  <a:srgbClr val="000000"/>
                </a:solidFill>
                <a:latin typeface="Times New Roman"/>
              </a:rPr>
              <a:t>Ромену</a:t>
            </a: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</a:rPr>
              <a:t> Роллану, и тот внес его в список на соискание премии. Правда, в первый раз кандидатуру Ивана Бунина комитет не выбрал, и почетную награду писатель получил только через десять лет. 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</a:rPr>
              <a:t>В официальном сообщении Нобелевского комитета говорится: «Решением Шведской академии Нобелевская премия по литературе присуждена Ивану Бунину за строгий артистический талант, с которым он воссоздал в литературной прозе типично русский характер».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</a:rPr>
              <a:t>Многие литературоведы и сам Бунин считают, что фактически премию присудили за роман «Жизнь Арсеньева», который вышел в Париже в 1930 году. В романе так много пересечений с судьбой самого писателя, что многие называют его автобиографией Ивана Бунина.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</a:rPr>
              <a:t>Иван Бунин получил Нобелевскую премию 10 декабря 1933 года из рук короля Швеции Густава V. 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457200" y="936000"/>
            <a:ext cx="8229240" cy="49680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5500" lnSpcReduction="20000"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</a:rPr>
              <a:t>Лауреатам полагается и внушительное денежное вознаграждение — 170 331 шведских крон, что в ту пору равнялось 715 000 франков. 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</a:rPr>
              <a:t>Полученные от Шведской академии средства не сделали Бунина богатым. Значительную часть премии он отдал нуждающимся. 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</a:rPr>
              <a:t>«Как только я получил премию, мне пришлось раздать около 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</a:rPr>
              <a:t>120 000 франков. Да я вообще с деньгами не умею обращаться. Теперь это особенно трудно. Знаете ли вы, сколько писем я получил с просьбами о вспомоществовании? За самый короткий срок пришло до 2000 таких 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Times New Roman"/>
              </a:rPr>
              <a:t>писем».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</a:rPr>
              <a:t>Иван Бунин 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3862800" y="1147680"/>
            <a:ext cx="50504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>
                <a:solidFill>
                  <a:srgbClr val="111111"/>
                </a:solidFill>
                <a:latin typeface="Times New Roman"/>
                <a:ea typeface="Calibri"/>
              </a:rPr>
              <a:t>Иван Алексеевич Бунин родился 22 октября (10 октября по старому стилю) 1870 года в Воронеже в дворянской семье. Детство будущего писателя прошло на хуторе Бутырки Елецкого уезда Орловской губернии.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155160" y="764640"/>
            <a:ext cx="3552480" cy="530748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4284000" y="117720"/>
            <a:ext cx="4680000" cy="67388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Вторая мировая война застала Буниных во французском городе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Грасс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. К тому моменту деньги от Нобелевской премии закончились, и семье приходилось жить впроголодь. 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Война примирила писателя с ненавистным ему большевистским режимом. Все ушло на второй план, на первый же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</a:rPr>
              <a:t>вышла Родина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. Бунин купил карту мира и отмечал на ней ход военных действий, о котором читал в газетах. Он праздновал разгром гитлеровской армии под Сталинградом как личную победу, а в дни Тегеранского совещания, сам себе удивляясь, писал в дневнике: «Нет, вы подумайте, до чего дошло — Сталин летит в Персию, а я дрожу, чтобы с ним не дай Бог чего в дороге не случилось». В конце войны писатель часто думал о возвращении на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</a:rPr>
              <a:t>Родину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. 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В мае 1945 года Бунины прибыли в Париж, где встретили день победы над фашистской Германией. Здесь же в 1946 году они узнали о своем восстановлении в гражданстве СССР и даже хотели вернуться. Но после Постановления «О журналах «Звезда» и «Ленинград» 1946 года, в котором Центральный комитет СССР раскритиковал творчество Михаила Зощенко и Анны Ахматовой, литератор передумал возвращаться. 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131" name="Picture 3"/>
          <p:cNvPicPr/>
          <p:nvPr/>
        </p:nvPicPr>
        <p:blipFill>
          <a:blip r:embed="rId2"/>
          <a:stretch/>
        </p:blipFill>
        <p:spPr>
          <a:xfrm>
            <a:off x="323640" y="216000"/>
            <a:ext cx="3744000" cy="4711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4212000" y="332640"/>
            <a:ext cx="4618440" cy="6408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79"/>
              </a:spcBef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В годы войны Бунин продолжал работать. 74-летний писатель отмечал в дневнике: «Господи, продли мои силы для моей одинокой, бедной жизни в этой красоте и работе!» В 1944 году он закончил сборник «Темные аллеи», куда вошли 38 рассказов. Среди них — «Чистый понедельник», «Баллада», «Муза», «Визитные карточки». Позже, через девять лет, он дополнил собрание еще двумя рассказами «Весной, в Иудее» и «Ночлег». Сам автор считал лучшим своим произведением именно рассказ «Темные аллеи».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3" name="Picture 5"/>
          <p:cNvPicPr/>
          <p:nvPr/>
        </p:nvPicPr>
        <p:blipFill>
          <a:blip r:embed="rId2"/>
          <a:stretch/>
        </p:blipFill>
        <p:spPr>
          <a:xfrm>
            <a:off x="361080" y="404640"/>
            <a:ext cx="3537360" cy="5665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4464000" y="838440"/>
            <a:ext cx="4330440" cy="337356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Эмфиземой легких Бунин заболел еще в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/>
              </a:rPr>
              <a:t>40-х годах,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и по рекомендации докторов отправился во Францию на лечение. Однако на результатах это не отразилось. Последний раз Бунин показался на публике в 1947-м, ему тогда исполнилось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/>
              </a:rPr>
              <a:t>79 лет.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5" name="Picture 2"/>
          <p:cNvPicPr/>
          <p:nvPr/>
        </p:nvPicPr>
        <p:blipFill>
          <a:blip r:embed="rId2"/>
          <a:stretch/>
        </p:blipFill>
        <p:spPr>
          <a:xfrm>
            <a:off x="467640" y="974160"/>
            <a:ext cx="3462120" cy="2877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6" name="TextShape 2"/>
          <p:cNvSpPr txBox="1"/>
          <p:nvPr/>
        </p:nvSpPr>
        <p:spPr>
          <a:xfrm>
            <a:off x="360000" y="4032000"/>
            <a:ext cx="8568000" cy="2088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just"/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Денег на лечение не было, поэтому Бунин попросил помощи у Андрея Седых – эмигранта из России. Он в свою очередь связался с американским меценатом Фрэнком Атраном, и тот согласился помочь известному писателю. Ежемесячно писатель получал от Атрана сумму в 10 тысяч франков.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792000" y="3420000"/>
            <a:ext cx="7678440" cy="32457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5500" lnSpcReduction="10000"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В последние годы жизни писатель прекратил публикацию своих произведений. Много и тяжело болея, написал «Воспоминания» (1950), работал над книгой «О Чехове», вышедшей посмертно в 1955 году в Нью-Йорке. В «Литературном завещании» он просил печатать свои произведения только в последней авторской редакции, которая легла в основу его 12-томного собрания сочинений, изданного берлинским издательством «Петрополис» в 1934–1939 годах. 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8" name="Picture 2"/>
          <p:cNvPicPr/>
          <p:nvPr/>
        </p:nvPicPr>
        <p:blipFill>
          <a:blip r:embed="rId2"/>
          <a:stretch/>
        </p:blipFill>
        <p:spPr>
          <a:xfrm>
            <a:off x="2448000" y="135000"/>
            <a:ext cx="4428000" cy="3321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1368000" y="4176000"/>
            <a:ext cx="6588000" cy="2509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8 ноября 1953 года на 84 году жизни писатель скончался. Похоронили его на кладбище Сент-Женевьев-де-Буа.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0" name="Picture 2"/>
          <p:cNvPicPr/>
          <p:nvPr/>
        </p:nvPicPr>
        <p:blipFill>
          <a:blip r:embed="rId2"/>
          <a:stretch/>
        </p:blipFill>
        <p:spPr>
          <a:xfrm>
            <a:off x="1962000" y="908640"/>
            <a:ext cx="5328360" cy="3139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457200" y="274680"/>
            <a:ext cx="8229240" cy="705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70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Times New Roman"/>
              </a:rPr>
              <a:t>Интересные факты о Бунине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TextShape 2"/>
          <p:cNvSpPr txBox="1"/>
          <p:nvPr/>
        </p:nvSpPr>
        <p:spPr>
          <a:xfrm>
            <a:off x="457200" y="1268640"/>
            <a:ext cx="8229240" cy="54003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40000" lnSpcReduction="10000"/>
          </a:bodyPr>
          <a:lstStyle/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•	</a:t>
            </a:r>
            <a:r>
              <a:rPr lang="ru-RU" sz="5000" b="0" strike="noStrike" spc="-1">
                <a:solidFill>
                  <a:srgbClr val="000000"/>
                </a:solidFill>
                <a:latin typeface="Times New Roman"/>
              </a:rPr>
              <a:t>В раннем детстве Иван отравился ядовитой беленой. Спасла его няня, отпоив будущего писателя молоком.</a:t>
            </a:r>
            <a:endParaRPr lang="ru-RU" sz="50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lang="ru-RU" sz="5000" b="0" strike="noStrike" spc="-1">
                <a:solidFill>
                  <a:srgbClr val="000000"/>
                </a:solidFill>
                <a:latin typeface="Times New Roman"/>
              </a:rPr>
              <a:t>•	Огромное влияние на юного Бунина оказал старший брат Юлий. Он привил будущему писателю любовь к литературе и сочинительству. </a:t>
            </a:r>
            <a:endParaRPr lang="ru-RU" sz="50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lang="ru-RU" sz="5000" b="0" strike="noStrike" spc="-1">
                <a:solidFill>
                  <a:srgbClr val="000000"/>
                </a:solidFill>
                <a:latin typeface="Times New Roman"/>
              </a:rPr>
              <a:t>•	В роду Бунина было немало выдающихся личностей. Были среди них и литераторы. Писатель очень гордился родством с В. А. Жуковским.</a:t>
            </a:r>
            <a:endParaRPr lang="ru-RU" sz="50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lang="ru-RU" sz="5000" b="0" strike="noStrike" spc="-1">
                <a:solidFill>
                  <a:srgbClr val="000000"/>
                </a:solidFill>
                <a:latin typeface="Times New Roman"/>
              </a:rPr>
              <a:t>•	Одним из любимых занятий писателя было определение облика человека по затылку и конечностям.</a:t>
            </a:r>
            <a:endParaRPr lang="ru-RU" sz="50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lang="ru-RU" sz="5000" b="0" strike="noStrike" spc="-1">
                <a:solidFill>
                  <a:srgbClr val="000000"/>
                </a:solidFill>
                <a:latin typeface="Times New Roman"/>
              </a:rPr>
              <a:t>•	Еще одним увлечением Бунина было коллекционирование фармацевтических флакончиков и коробочек. Свои “сокровища” он ревностно оберегал.</a:t>
            </a:r>
            <a:endParaRPr lang="ru-RU" sz="50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lang="ru-RU" sz="5000" b="0" strike="noStrike" spc="-1">
                <a:solidFill>
                  <a:srgbClr val="000000"/>
                </a:solidFill>
                <a:latin typeface="Times New Roman"/>
              </a:rPr>
              <a:t>•	Иван Алексеевич был достаточно мнительным и суеверным человеком. Он не садился за стол, если был тринадцатым по счету, и испытывал иррациональную неприязнь к букве “Ф”.</a:t>
            </a:r>
            <a:endParaRPr lang="ru-RU" sz="50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lang="ru-RU" sz="5000" b="0" strike="noStrike" spc="-1">
                <a:solidFill>
                  <a:srgbClr val="000000"/>
                </a:solidFill>
                <a:latin typeface="Times New Roman"/>
              </a:rPr>
              <a:t>•	Благодаря хорошей физической подготовке и богатой мимике, Бунин мог стать актером. Роль Гамлета ему предлагал сам К. С. Станиславский.</a:t>
            </a:r>
            <a:endParaRPr lang="ru-RU" sz="5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5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457200" y="274680"/>
            <a:ext cx="8229240" cy="777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000000"/>
                </a:solidFill>
                <a:latin typeface="Times New Roman"/>
              </a:rPr>
              <a:t>Интересные факты о Бунине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457200" y="1196640"/>
            <a:ext cx="8398800" cy="53283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</a:rPr>
              <a:t>•	Огромную роль в жизни и карьере писателя сыграл А. П. Чехов. К моменту их встречи Антон Павлович уже состоялся как литератор. Заметив недюжинный талант своего молодого знакомого, он смог направить его в нужное русло. Они долго переписывались. Благодаря Чехову краткие знакомства Бунина с иными именитыми литераторами превратились в дружбу.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</a:rPr>
              <a:t>•	Имея всего 4 класса образования, Бунин был гениальным переводчиком. Он переводил произведения А. Мицкевича, Петрарки, Байрона, Т. Шевченко.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</a:rPr>
              <a:t>•	Иван Алексеевич не принял переворот 1917 года и эмигрировал во Францию. Большевики называли его “белогвардейцем Буниным”.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</a:rPr>
              <a:t>•	Он стал первым писателем-эмигрантом, которого начали печатать в СССР. С его произведениями отечественный читатель познакомился уже в 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Times New Roman"/>
              </a:rPr>
              <a:t>50-х годах.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</a:rPr>
              <a:t>•	Биография Бунина богата яркими событиями. Многие исследователи его жизни и творчества полагают, что он нерационально распорядился полученной премией. Часть денег он раздал бедным русским эмигрантам, часть – вложил в достаточно мутное дело. В результате писатель остался без гроша в кармане.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457200" y="188640"/>
            <a:ext cx="8229240" cy="863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000000"/>
                </a:solidFill>
                <a:latin typeface="Times New Roman"/>
              </a:rPr>
              <a:t>Интересные факты о Бунине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457200" y="1124640"/>
            <a:ext cx="8229240" cy="50011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55000" lnSpcReduction="10000"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•	</a:t>
            </a: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Когда началась Вторая мировая война, Бунин переехал в Грассе. Там он создал много антифашистских и антивоенных произведений, в которых горячо поддерживал советскую армию.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•	Во время Холокоста в его доме скрывались такие выдающиеся личности, как музыкант А. Либерман, критик А. Бахрах и многие другие. За это уже в XXI веке российский еврейский конгресс присудил писателю звание Праведника народов мира.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•	Но в семейной жизни писатель праведником не был. Горячо любя свою супругу, В. Муромцеву, Бунин воспылал страстью к Г. Кузнецовой, начинающему поэту. Иван Алексеевич привел ее к себе домой и кратко объяснил жене, что отныне они будут жить втроем. Этот странный союз просуществовал около десяти лет.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•	Когда война закончилась, Бунин вернулся в Париж. Первоначально он желал возвратиться в Россию и даже получил разрешение властей. Но потом он изменил свое решение и остаток жизни провел в милой его сердцу Франции.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•	Наследника миру писатель, к сожалению, не оставил. Его единственный сын, родившийся в 1900 г., умер в пятилетнем возрасте от менингита.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457200" y="274680"/>
            <a:ext cx="8229240" cy="705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Бунинские адреса Москвы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TextShape 2"/>
          <p:cNvSpPr txBox="1"/>
          <p:nvPr/>
        </p:nvSpPr>
        <p:spPr>
          <a:xfrm>
            <a:off x="457200" y="980280"/>
            <a:ext cx="8229240" cy="748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en-US" sz="2000" b="0" u="sng" strike="noStrike" spc="-1">
                <a:solidFill>
                  <a:srgbClr val="0000FF"/>
                </a:solidFill>
                <a:uFillTx/>
                <a:latin typeface="Calibri"/>
                <a:hlinkClick r:id="rId2"/>
              </a:rPr>
              <a:t>https://buninka.my1.ru/index/buninskie_adresa/0-10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	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sp>
        <p:nvSpPr>
          <p:cNvPr id="149" name="CustomShape 3"/>
          <p:cNvSpPr/>
          <p:nvPr/>
        </p:nvSpPr>
        <p:spPr>
          <a:xfrm>
            <a:off x="694080" y="5184000"/>
            <a:ext cx="777636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Библиография литературы об И.А. Бунине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50" name="CustomShape 4"/>
          <p:cNvSpPr/>
          <p:nvPr/>
        </p:nvSpPr>
        <p:spPr>
          <a:xfrm>
            <a:off x="1216080" y="5895000"/>
            <a:ext cx="68317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u="sng" strike="noStrike" spc="-1">
                <a:solidFill>
                  <a:srgbClr val="0000FF"/>
                </a:solidFill>
                <a:uFillTx/>
                <a:latin typeface="Calibri"/>
                <a:hlinkClick r:id="rId3"/>
              </a:rPr>
              <a:t>http://ivbunin.ru/bibliografiya/literatura-ob-i.a.-bunine-(1955-2000-gg.)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51" name="CustomShape 5"/>
          <p:cNvSpPr/>
          <p:nvPr/>
        </p:nvSpPr>
        <p:spPr>
          <a:xfrm>
            <a:off x="3025080" y="4784040"/>
            <a:ext cx="32137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u="sng" strike="noStrike" spc="-1">
                <a:solidFill>
                  <a:srgbClr val="0000FF"/>
                </a:solidFill>
                <a:uFillTx/>
                <a:latin typeface="Calibri"/>
                <a:hlinkClick r:id="rId4"/>
              </a:rPr>
              <a:t>http://az.lib.ru/b/bunin_i_a/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52" name="CustomShape 6"/>
          <p:cNvSpPr/>
          <p:nvPr/>
        </p:nvSpPr>
        <p:spPr>
          <a:xfrm>
            <a:off x="3259440" y="4077000"/>
            <a:ext cx="267588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Библиография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53" name="CustomShape 7"/>
          <p:cNvSpPr/>
          <p:nvPr/>
        </p:nvSpPr>
        <p:spPr>
          <a:xfrm>
            <a:off x="518400" y="1773720"/>
            <a:ext cx="8157600" cy="22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Принять участие в конкурсе чтения произведений Бунина, организованном ГБУК г. Москвы "ЦБС ЦАО", послушать произведения Ивана Алексеевича Бунина в исполнении известных актёров, познакомиться с юбилейными новостями, а также узнать много интересного об И.А. Бунине можно, посетив сайт </a:t>
            </a:r>
            <a:r>
              <a:rPr lang="en-US" sz="2400" b="0" u="sng" strike="noStrike" spc="-1">
                <a:solidFill>
                  <a:srgbClr val="0000FF"/>
                </a:solidFill>
                <a:uFillTx/>
                <a:latin typeface="Times New Roman"/>
                <a:hlinkClick r:id="rId5"/>
              </a:rPr>
              <a:t>https://bunin2020.ru/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79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Times New Roman"/>
              </a:rPr>
              <a:t>При создании презентации были использованы следующие ресурсы: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457200" y="1672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en-US" sz="2200" b="0" u="sng" strike="noStrike" spc="-1">
                <a:solidFill>
                  <a:srgbClr val="0000FF"/>
                </a:solidFill>
                <a:uFillTx/>
                <a:latin typeface="Times New Roman"/>
                <a:hlinkClick r:id="rId2"/>
              </a:rPr>
              <a:t>https://www.culture.ru/persons/9549/ivan-bunin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en-US" sz="2200" b="0" u="sng" strike="noStrike" spc="-1">
                <a:solidFill>
                  <a:srgbClr val="0000FF"/>
                </a:solidFill>
                <a:uFillTx/>
                <a:latin typeface="Times New Roman"/>
                <a:hlinkClick r:id="rId2"/>
              </a:rPr>
              <a:t>https://biographe.ru/znamenitosti/ivan-bunin/</a:t>
            </a:r>
            <a:r>
              <a:rPr lang="ru-RU" sz="22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en-US" sz="2200" b="0" u="sng" strike="noStrike" spc="-1">
                <a:solidFill>
                  <a:srgbClr val="0000FF"/>
                </a:solidFill>
                <a:uFillTx/>
                <a:latin typeface="Times New Roman"/>
                <a:hlinkClick r:id="rId3"/>
              </a:rPr>
              <a:t>https://knigopoisk.org/authors/ivan_bunin</a:t>
            </a:r>
            <a:r>
              <a:rPr lang="ru-RU" sz="22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en-US" sz="2200" b="0" u="sng" strike="noStrike" spc="-1">
                <a:solidFill>
                  <a:srgbClr val="0000FF"/>
                </a:solidFill>
                <a:uFillTx/>
                <a:latin typeface="Times New Roman"/>
                <a:hlinkClick r:id="rId4"/>
              </a:rPr>
              <a:t>https://uznayvse.ru/znamenitosti/biografiya-ivan-bunin.html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en-US" sz="2200" b="0" u="sng" strike="noStrike" spc="-1">
                <a:solidFill>
                  <a:srgbClr val="0000FF"/>
                </a:solidFill>
                <a:uFillTx/>
                <a:latin typeface="Times New Roman"/>
                <a:hlinkClick r:id="rId5"/>
              </a:rPr>
              <a:t>https://story.ru/istorii-znamenitostej/veshch/neprikayannyy-zhilets/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en-US" sz="2200" b="0" u="sng" strike="noStrike" spc="-1">
                <a:solidFill>
                  <a:srgbClr val="0000FF"/>
                </a:solidFill>
                <a:uFillTx/>
                <a:latin typeface="Times New Roman"/>
                <a:hlinkClick r:id="rId6"/>
              </a:rPr>
              <a:t>https://diletant.media/articles/45245443/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en-US" sz="2200" b="0" u="sng" strike="noStrike" spc="-1">
                <a:solidFill>
                  <a:srgbClr val="0000FF"/>
                </a:solidFill>
                <a:uFillTx/>
                <a:latin typeface="Times New Roman"/>
                <a:hlinkClick r:id="rId7"/>
              </a:rPr>
              <a:t>https://biography.wikireading.ru/241664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en-US" sz="2200" b="0" u="sng" strike="noStrike" spc="-1">
                <a:solidFill>
                  <a:srgbClr val="0000FF"/>
                </a:solidFill>
                <a:uFillTx/>
                <a:latin typeface="Times New Roman"/>
                <a:hlinkClick r:id="rId8"/>
              </a:rPr>
              <a:t>https://news.rambler.ru/other/38369962-za-chto-bunin-poluchil-nobelevskuyu-premiyu/?updated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en-US" sz="2200" b="0" u="sng" strike="noStrike" spc="-1">
                <a:solidFill>
                  <a:srgbClr val="0000FF"/>
                </a:solidFill>
                <a:uFillTx/>
                <a:latin typeface="Times New Roman"/>
                <a:hlinkClick r:id="rId9"/>
              </a:rPr>
              <a:t>http://buninforum.elsu.ru/life.php</a:t>
            </a:r>
            <a:r>
              <a:rPr lang="ru-RU" sz="22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179423" y="1124744"/>
            <a:ext cx="8712968" cy="522235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25000" lnSpcReduction="20000"/>
          </a:bodyPr>
          <a:lstStyle/>
          <a:p>
            <a:pPr marL="343080" algn="just">
              <a:lnSpc>
                <a:spcPct val="100000"/>
              </a:lnSpc>
              <a:spcBef>
                <a:spcPts val="1599"/>
              </a:spcBef>
            </a:pPr>
            <a:r>
              <a:rPr lang="ru-RU" sz="8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Свою собственную биографию Бунин почти всегда и неизменно (автобиографии писаны им в разное время для разных издателей) начинает цитатой из «Гербовника дворянских родов»: «Род Буниных происходит от </a:t>
            </a:r>
            <a:r>
              <a:rPr lang="ru-RU" sz="80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Симеона</a:t>
            </a:r>
            <a:r>
              <a:rPr lang="ru-RU" sz="8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80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Бутковского</a:t>
            </a:r>
            <a:r>
              <a:rPr lang="ru-RU" sz="8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мужа знатного, выехавшего в ХV в. из Польши к Великому Князю Василию Васильевичу. Правнук его Александр Лаврентьев сын Бунин служил по Владимиру и убит под Казанью. Все сие доказывается бумагами Воронежского Дворянского Депутатского Собрания о внесении рода Буниных в родословную книгу в VI часть, в число древнего дворянства» (цитируется по книге В.Н. </a:t>
            </a:r>
            <a:r>
              <a:rPr lang="ru-RU" sz="80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Муромцевой</a:t>
            </a:r>
            <a:r>
              <a:rPr lang="ru-RU" sz="8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-Буниной «Жизнь Бунина. Беседы с памятью»).</a:t>
            </a:r>
            <a:endParaRPr lang="ru-RU" sz="80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algn="just">
              <a:lnSpc>
                <a:spcPct val="100000"/>
              </a:lnSpc>
              <a:spcBef>
                <a:spcPts val="1599"/>
              </a:spcBef>
            </a:pPr>
            <a:r>
              <a:rPr lang="ru-RU" sz="8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«Рождение ни как не есть мое начало. Мое начало и в той непостижимой для меня тьме, в которой я был от зачатия до рождения, и в моем отце, в матери, в дедах, прадедах, пращурах, ибо ведь они тоже я, только в несколько иной </a:t>
            </a:r>
            <a:r>
              <a:rPr lang="ru-RU" sz="8000" b="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форме». «Не раз чувствовал </a:t>
            </a:r>
            <a:r>
              <a:rPr lang="ru-RU" sz="8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я себя не только прежним собою, - ребенком, отроком, юношей, - но и своим отцом, дедом, пращуром; в свой срок кто-то должен и будет чувствовать себя – мною» (И. А. Бунин).</a:t>
            </a:r>
            <a:endParaRPr lang="ru-RU" sz="80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algn="just">
              <a:lnSpc>
                <a:spcPct val="100000"/>
              </a:lnSpc>
              <a:spcBef>
                <a:spcPts val="1599"/>
              </a:spcBef>
            </a:pPr>
            <a:endParaRPr lang="ru-RU" sz="36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algn="just">
              <a:lnSpc>
                <a:spcPct val="100000"/>
              </a:lnSpc>
              <a:spcBef>
                <a:spcPts val="1599"/>
              </a:spcBef>
            </a:pPr>
            <a:endParaRPr lang="ru-RU" sz="36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algn="just">
              <a:lnSpc>
                <a:spcPct val="100000"/>
              </a:lnSpc>
              <a:spcBef>
                <a:spcPts val="641"/>
              </a:spcBef>
            </a:pPr>
            <a:endParaRPr lang="ru-RU" sz="40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algn="just">
              <a:lnSpc>
                <a:spcPct val="100000"/>
              </a:lnSpc>
              <a:spcBef>
                <a:spcPts val="641"/>
              </a:spcBef>
            </a:pPr>
            <a:endParaRPr lang="ru-RU" sz="4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ru-RU" sz="40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algn="just">
              <a:lnSpc>
                <a:spcPct val="100000"/>
              </a:lnSpc>
              <a:spcBef>
                <a:spcPts val="561"/>
              </a:spcBef>
            </a:pPr>
            <a:endParaRPr lang="ru-RU" sz="4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40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457200" y="142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Презентацию подготовили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методисты Городского методического центра Департамента образования и науки города Москвы: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Кулешова Валентина Александровна,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Гречихова Елизавета Игоревна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068000" y="361080"/>
            <a:ext cx="4885560" cy="61639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2500" lnSpcReduction="20000"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ru-RU" sz="3200" b="1" strike="noStrike" spc="-1" dirty="0">
                <a:solidFill>
                  <a:srgbClr val="000000"/>
                </a:solidFill>
                <a:latin typeface="Times New Roman"/>
              </a:rPr>
              <a:t>Геральдическое описание герба 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ru-RU" sz="3200" b="1" strike="noStrike" spc="-1" dirty="0">
                <a:solidFill>
                  <a:srgbClr val="000000"/>
                </a:solidFill>
                <a:latin typeface="Times New Roman"/>
              </a:rPr>
              <a:t>рода Буниных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</a:rPr>
              <a:t>Согласно данным Общего гербовника герб семьи Буниных выглядел следующим образом: основу герба составляет прямоугольный щит (так называемый французский, с заострением по центру нижней кромки) с голубым полем, в котором изображен золотой перстень с самоцветным камнем, окруженный тремя серебряными продолговатыми крестами, расположенными заостренными концами к перстню. Венчают щит дворянский шлем и корона, украшенная страусовыми перьями. Намет (внешнее украшение герба) голубого цвета с серебряной подложкой.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</a:rPr>
              <a:t>Существует мнение, что герб семьи Буниных является несколько видоизмененным вариантом кланового герба польского рода </a:t>
            </a:r>
            <a:r>
              <a:rPr lang="ru-RU" sz="3200" b="0" strike="noStrike" spc="-1" dirty="0" err="1">
                <a:solidFill>
                  <a:srgbClr val="000000"/>
                </a:solidFill>
                <a:latin typeface="Times New Roman"/>
              </a:rPr>
              <a:t>Бродзиц</a:t>
            </a: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</a:rPr>
              <a:t>.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9" name="Picture 2"/>
          <p:cNvPicPr/>
          <p:nvPr/>
        </p:nvPicPr>
        <p:blipFill>
          <a:blip r:embed="rId2"/>
          <a:stretch/>
        </p:blipFill>
        <p:spPr>
          <a:xfrm>
            <a:off x="288000" y="1649160"/>
            <a:ext cx="3547800" cy="3534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3564000" y="360000"/>
            <a:ext cx="5266440" cy="60483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5500" lnSpcReduction="20000"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3200" b="1" strike="noStrike" spc="-1" dirty="0">
                <a:solidFill>
                  <a:srgbClr val="000000"/>
                </a:solidFill>
                <a:latin typeface="Times New Roman"/>
              </a:rPr>
              <a:t>Отец, Алексей Николаевич, помещик Орловской и Тульской губернии </a:t>
            </a: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</a:rPr>
              <a:t>был вспыльчивый, азартный, более всего любящий охоту и пение под гитару старинных романсов. В конце концов он, из-за пристрастия к вину и картам, растратил не только собственное наследство, но и состояние жены. Отец был на войне, волонтером, в крымской кампании, любил прихвастнуть знакомством с самим графом Толстым, тоже </a:t>
            </a:r>
            <a:r>
              <a:rPr lang="ru-RU" sz="3200" b="0" strike="noStrike" spc="-1" dirty="0" err="1">
                <a:solidFill>
                  <a:srgbClr val="000000"/>
                </a:solidFill>
                <a:latin typeface="Times New Roman"/>
              </a:rPr>
              <a:t>севастопольцем</a:t>
            </a: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</a:rPr>
              <a:t>.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</a:rPr>
              <a:t>Но, несмотря на эти пороки, его все очень любили за веселый нрав, щедрость, художественную одаренность. В его доме никогда никого не наказывали. </a:t>
            </a:r>
            <a:endParaRPr lang="ru-RU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216000" y="1044000"/>
            <a:ext cx="3182400" cy="453996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3636000" y="440640"/>
            <a:ext cx="5256360" cy="60483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2500" lnSpcReduction="20000"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ru-RU" sz="3200" b="1" strike="noStrike" spc="-1" dirty="0">
                <a:solidFill>
                  <a:srgbClr val="000000"/>
                </a:solidFill>
                <a:latin typeface="Times New Roman"/>
              </a:rPr>
              <a:t>Мать, Людмила Александровна Бунина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ru-RU" sz="3200" b="1" strike="noStrike" spc="-1" dirty="0" smtClean="0">
                <a:solidFill>
                  <a:srgbClr val="000000"/>
                </a:solidFill>
                <a:latin typeface="Times New Roman"/>
              </a:rPr>
              <a:t>(урожденная Чубарова) </a:t>
            </a:r>
            <a:r>
              <a:rPr lang="ru-RU" sz="3200" b="1" strike="noStrike" spc="-1" dirty="0">
                <a:solidFill>
                  <a:srgbClr val="000000"/>
                </a:solidFill>
                <a:latin typeface="Times New Roman"/>
              </a:rPr>
              <a:t>(1835-1910)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</a:rPr>
              <a:t>Мать Ивана Бунина была полной противоположностью мужу: кроткой, нежной и чувствительной натурой, воспитанной на лирике Пушкина и 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Times New Roman"/>
              </a:rPr>
              <a:t>Жуковского, </a:t>
            </a: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</a:rPr>
              <a:t>и занималась, в первую очередь, воспитанием детей...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</a:rPr>
              <a:t>Ваня рос, окруженный лаской и любовью. Мать проводила с ним все время и очень его баловала.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</a:rPr>
              <a:t>Вера Николаевна Муромцева, жена Бунина, вспоминает: «Мать его, Людмила Александровна, всегда говорила мне, что «Ваня с самого рождения отличался от остальных детей», что она всегда знала, что он будет «особенный», «ни у кого нет такой тонкой души, как у 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Times New Roman"/>
              </a:rPr>
              <a:t>него </a:t>
            </a: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</a:rPr>
              <a:t>«В Воронеже он, моложе двух лет, ходил в соседний магазин за конфеткой. Его крестный, генерал Сипягин, уверял, что он будет большим человеком... генералом!»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251640" y="1196640"/>
            <a:ext cx="3168000" cy="440820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4284000" y="927384"/>
            <a:ext cx="4032000" cy="5930616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5000" lnSpcReduction="20000"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</a:rPr>
              <a:t>В 1881 году для поступления на учебу в гимназию отец привёз Ивана в Елец. С экзаменами Иван справился на отлично и его приняли в мужскую гимназию. Учился он легко, новые знания быстро укладывались у него в голове, но это касалось только гуманитарных предметов. Бунин абсолютно не дружил с точными науками, и даже признался брату, что больше всего боится экзамена по математике. 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251640" y="1262160"/>
            <a:ext cx="3617280" cy="418284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3744000" y="800640"/>
            <a:ext cx="5230440" cy="39153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7000" lnSpcReduction="20000"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</a:rPr>
              <a:t>Через пять лет Бунин был отчислен из гимназии, причем 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Times New Roman"/>
              </a:rPr>
              <a:t>не доучившись </a:t>
            </a: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</a:rPr>
              <a:t>до конца учебного года. 16-летний Иван приехал 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Times New Roman"/>
              </a:rPr>
              <a:t>на Рождество </a:t>
            </a: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</a:rPr>
              <a:t>домой в Озерки, но после окончания каникул в гимназию не вернулся. Это послужило причиной для отчисления. Далее Бунин учился под руководством старшего брата Юлия.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7" name="Picture 2"/>
          <p:cNvPicPr/>
          <p:nvPr/>
        </p:nvPicPr>
        <p:blipFill>
          <a:blip r:embed="rId2"/>
          <a:stretch/>
        </p:blipFill>
        <p:spPr>
          <a:xfrm>
            <a:off x="231120" y="864000"/>
            <a:ext cx="3368880" cy="32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8" name="TextShape 2"/>
          <p:cNvSpPr txBox="1"/>
          <p:nvPr/>
        </p:nvSpPr>
        <p:spPr>
          <a:xfrm>
            <a:off x="356291" y="4293096"/>
            <a:ext cx="8568000" cy="234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endParaRPr lang="ru-RU" sz="1800" b="0" strike="noStrike" spc="-1" dirty="0">
              <a:latin typeface="Arial"/>
            </a:endParaRPr>
          </a:p>
          <a:p>
            <a:pPr algn="just"/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Упорство Ивана и активная помощь в обучении брата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дали </a:t>
            </a: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свои плоды – Бунин сумел пройти школьную программу, отлично подготовился к сдаче выпускных экзаменов и после успешной их сдачи вместе со всеми получил аттестат.</a:t>
            </a:r>
            <a:endParaRPr lang="ru-RU" sz="2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4860000" y="750600"/>
            <a:ext cx="3886560" cy="5126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0000" lnSpcReduction="10000"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Свое первое стихотворение Бунин написал в восемь лет. Его первой публикацией стало стихотворение «Над могилой Надсона», напечатанное в газете «Родина» в феврале 1887 года. В течение года в том же издании появились несколько стихотворений Бунина, а также рассказы «Два странника» и «Нефедка». 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В сентябре 1888 года стихи Бунина появились в «Книжках недели», где печатались произведения писателей Льва Толстого, Якова Полонского. 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539640" y="744480"/>
            <a:ext cx="3813840" cy="485712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1321</TotalTime>
  <Words>2662</Words>
  <Application>Microsoft Office PowerPoint</Application>
  <PresentationFormat>Экран (4:3)</PresentationFormat>
  <Paragraphs>110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Бунин  Иван Алексеевич</dc:title>
  <dc:creator>Kuleshova Valentina Aleksandrovna</dc:creator>
  <cp:lastModifiedBy>Пользователь Windows</cp:lastModifiedBy>
  <cp:revision>50</cp:revision>
  <dcterms:created xsi:type="dcterms:W3CDTF">2020-08-17T07:44:25Z</dcterms:created>
  <dcterms:modified xsi:type="dcterms:W3CDTF">2020-10-19T04:19:16Z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30</vt:i4>
  </property>
</Properties>
</file>