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Буллинг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Сталкивались</c:v>
                </c:pt>
                <c:pt idx="1">
                  <c:v>Не сталкивались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35106314352169"/>
          <c:y val="0.29707730887044292"/>
          <c:w val="0.41964893685647836"/>
          <c:h val="0.57201025282905071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Буллинг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Психологический</c:v>
                </c:pt>
                <c:pt idx="1">
                  <c:v>Физический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27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04169907047365"/>
          <c:y val="0.25930299065676632"/>
          <c:w val="0.41695830092952635"/>
          <c:h val="0.649807689673123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Муниципальное автономное общеобразовательное учреждение «Средняя общеобразовательная школа №134»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Родительское собрание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 4 «Д» классе на тему: «Жестокость и насилие. Как защитить наших детей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?»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i="1" dirty="0">
                <a:latin typeface="Times New Roman"/>
                <a:ea typeface="Calibri"/>
                <a:cs typeface="Times New Roman"/>
              </a:rPr>
              <a:t>Человек обладает способностью любить, </a:t>
            </a:r>
            <a:br>
              <a:rPr lang="ru-RU" sz="1900" i="1" dirty="0">
                <a:latin typeface="Times New Roman"/>
                <a:ea typeface="Calibri"/>
                <a:cs typeface="Times New Roman"/>
              </a:rPr>
            </a:br>
            <a:r>
              <a:rPr lang="ru-RU" sz="1900" i="1" dirty="0">
                <a:latin typeface="Times New Roman"/>
                <a:ea typeface="Calibri"/>
                <a:cs typeface="Times New Roman"/>
              </a:rPr>
              <a:t>и если он не может найти применения своей способности любить, </a:t>
            </a:r>
            <a:br>
              <a:rPr lang="ru-RU" sz="1900" i="1" dirty="0">
                <a:latin typeface="Times New Roman"/>
                <a:ea typeface="Calibri"/>
                <a:cs typeface="Times New Roman"/>
              </a:rPr>
            </a:br>
            <a:r>
              <a:rPr lang="ru-RU" sz="1900" i="1" dirty="0">
                <a:latin typeface="Times New Roman"/>
                <a:ea typeface="Calibri"/>
                <a:cs typeface="Times New Roman"/>
              </a:rPr>
              <a:t>он способен ненавидеть, проявляя агрессию и жестокость. </a:t>
            </a:r>
            <a:br>
              <a:rPr lang="ru-RU" sz="1900" i="1" dirty="0">
                <a:latin typeface="Times New Roman"/>
                <a:ea typeface="Calibri"/>
                <a:cs typeface="Times New Roman"/>
              </a:rPr>
            </a:br>
            <a:r>
              <a:rPr lang="ru-RU" sz="1900" i="1" dirty="0">
                <a:latin typeface="Times New Roman"/>
                <a:ea typeface="Calibri"/>
                <a:cs typeface="Times New Roman"/>
              </a:rPr>
              <a:t>Этим средством он руководствуется, </a:t>
            </a:r>
            <a:br>
              <a:rPr lang="ru-RU" sz="1900" i="1" dirty="0">
                <a:latin typeface="Times New Roman"/>
                <a:ea typeface="Calibri"/>
                <a:cs typeface="Times New Roman"/>
              </a:rPr>
            </a:br>
            <a:r>
              <a:rPr lang="ru-RU" sz="1900" i="1" dirty="0">
                <a:latin typeface="Times New Roman"/>
                <a:ea typeface="Calibri"/>
                <a:cs typeface="Times New Roman"/>
              </a:rPr>
              <a:t>как бегством от собственной душевной боли…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 </a:t>
            </a:r>
            <a:br>
              <a:rPr lang="ru-RU" sz="1900" dirty="0">
                <a:latin typeface="Times New Roman"/>
                <a:ea typeface="Calibri"/>
                <a:cs typeface="Times New Roman"/>
              </a:rPr>
            </a:br>
            <a:r>
              <a:rPr lang="ru-RU" sz="1900" dirty="0">
                <a:latin typeface="Times New Roman"/>
                <a:ea typeface="Calibri"/>
                <a:cs typeface="Times New Roman"/>
              </a:rPr>
              <a:t>Эрих </a:t>
            </a:r>
            <a:r>
              <a:rPr lang="ru-RU" sz="1900" dirty="0" err="1">
                <a:latin typeface="Times New Roman"/>
                <a:ea typeface="Calibri"/>
                <a:cs typeface="Times New Roman"/>
              </a:rPr>
              <a:t>Фромм</a:t>
            </a:r>
            <a:endParaRPr lang="ru-RU" sz="19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2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группа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Советы для детей « Как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стать жертвой школьного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насилия? «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группа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:Советы для родителей « Как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помочь ребёнку не стать жертвой школьного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насилия?»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2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поняла…..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Я почувствовала…..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Что Вы хотели посоветовать школе, учителям и друг другу?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7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200" b="1" dirty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формирование у родителей умения выявлять причины жестокого поведения детей и корректировать поведение ребёнка в отношениях со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сверстниками.</a:t>
            </a: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Calibri"/>
                <a:cs typeface="Times New Roman"/>
              </a:rPr>
              <a:t>-формирование  у родителей адекватности  понимания  проблемы, существования  насилия;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Calibri"/>
                <a:cs typeface="Times New Roman"/>
              </a:rPr>
              <a:t>-актуализация знаний  родителей о различных видах насилия в школе;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Calibri"/>
                <a:cs typeface="Times New Roman"/>
              </a:rPr>
              <a:t>-актуализация проблемы необходимости профилактики насилия, как условие реализации важнейшей базовой потребности личности в безопасности.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6170"/>
            <a:ext cx="3746252" cy="26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провоцирующие жестокость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403648" y="1164149"/>
            <a:ext cx="216024" cy="15933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73685"/>
            <a:ext cx="2746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73685"/>
            <a:ext cx="2746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3" y="1173684"/>
            <a:ext cx="2746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13" y="1156755"/>
            <a:ext cx="2746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32051"/>
              </p:ext>
            </p:extLst>
          </p:nvPr>
        </p:nvGraphicFramePr>
        <p:xfrm>
          <a:off x="323528" y="2919413"/>
          <a:ext cx="16976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Личностные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79072"/>
              </p:ext>
            </p:extLst>
          </p:nvPr>
        </p:nvGraphicFramePr>
        <p:xfrm>
          <a:off x="2261046" y="2919413"/>
          <a:ext cx="14401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Семейные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16297"/>
              </p:ext>
            </p:extLst>
          </p:nvPr>
        </p:nvGraphicFramePr>
        <p:xfrm>
          <a:off x="3923928" y="2927598"/>
          <a:ext cx="1103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982807"/>
              </p:ext>
            </p:extLst>
          </p:nvPr>
        </p:nvGraphicFramePr>
        <p:xfrm>
          <a:off x="5215036" y="2924944"/>
          <a:ext cx="1517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Ситуативные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80989"/>
              </p:ext>
            </p:extLst>
          </p:nvPr>
        </p:nvGraphicFramePr>
        <p:xfrm>
          <a:off x="7020272" y="2924944"/>
          <a:ext cx="16798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3006"/>
            <a:ext cx="5181206" cy="30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школьного насилия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401">
            <a:off x="6853699" y="1247341"/>
            <a:ext cx="280440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00163"/>
            <a:ext cx="2809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34">
            <a:off x="1967476" y="1101986"/>
            <a:ext cx="2809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00163"/>
            <a:ext cx="2809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61881"/>
              </p:ext>
            </p:extLst>
          </p:nvPr>
        </p:nvGraphicFramePr>
        <p:xfrm>
          <a:off x="556380" y="2737168"/>
          <a:ext cx="20398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Психологическое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9" name="Picture 7" descr="https://avatars.mds.yandex.net/get-zen_doc/1679483/pub_5e3077ecf374862f1a6095f1_5e307b38f5f9695471f0e056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7" y="3212976"/>
            <a:ext cx="2304256" cy="15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13119"/>
              </p:ext>
            </p:extLst>
          </p:nvPr>
        </p:nvGraphicFramePr>
        <p:xfrm>
          <a:off x="3084004" y="3058161"/>
          <a:ext cx="15358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Физическое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1" name="Picture 9" descr="https://www.totuldespremame.ro/wp-content/uploads/2019/11/copii-cu-tulbur%C4%83ri-de-comporta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7804" y="3510720"/>
            <a:ext cx="2088232" cy="13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41277"/>
              </p:ext>
            </p:extLst>
          </p:nvPr>
        </p:nvGraphicFramePr>
        <p:xfrm>
          <a:off x="4932040" y="3058161"/>
          <a:ext cx="18958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Экономическое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3" name="Picture 11" descr="https://avatars.mds.yandex.net/get-ynews/1885965/fcbe9974ce9448ab3d69513692c6356c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3537757"/>
            <a:ext cx="1955118" cy="13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28883"/>
              </p:ext>
            </p:extLst>
          </p:nvPr>
        </p:nvGraphicFramePr>
        <p:xfrm>
          <a:off x="6948264" y="3058161"/>
          <a:ext cx="20398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Дискриминация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5" name="Picture 13" descr="http://i.mycdn.me/i?r=AzEPZsRbOZEKgBhR0XGMT1RkUkxmLDm5RmTdAcOzDmeDn6aKTM5SRkZCeTgDn6uOy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13" y="3537757"/>
            <a:ext cx="1800400" cy="13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Буллинг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–это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повторяющееся враждебное поведение, имеющее целью причинить ущерб кому-то физически или психологически более слабому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9"/>
            <a:ext cx="7560840" cy="3168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«Михайлов и Партнеры. Аналитика». В рамках проекта в сентябре 2019 года были опрошены 1057 респондентов в возрасте от 10 до 18 лет из 52 регионов России.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второй подросток в России сталкивался с травлей в школе. О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 стороны сверстников рассказали 52% опрошенных в возрасте от 10 до 18 лет — в первую очередь они жалуются на психологическую агрессию (32%) и физическую, проявляющуюся в толчках и побоях (26,6%). По мнению подростков в возрасте от 16 до 18 лет, школьников чаще всего травят за их внешний вид (43,8%) или принадлежность по национальности (33,6%).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этом 65% подростков считают атмосферу в своей школе дружелюбной.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9992529"/>
              </p:ext>
            </p:extLst>
          </p:nvPr>
        </p:nvGraphicFramePr>
        <p:xfrm>
          <a:off x="1619672" y="4869160"/>
          <a:ext cx="4104456" cy="175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3578362"/>
              </p:ext>
            </p:extLst>
          </p:nvPr>
        </p:nvGraphicFramePr>
        <p:xfrm>
          <a:off x="107504" y="3789040"/>
          <a:ext cx="38164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55906405"/>
              </p:ext>
            </p:extLst>
          </p:nvPr>
        </p:nvGraphicFramePr>
        <p:xfrm>
          <a:off x="4211960" y="3789040"/>
          <a:ext cx="4320480" cy="233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8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Что такое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насилие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физической силы или власти, действительное или в виде угрозы, направленное против себя, против иного лица, группы лиц или общины, результатом которого являются (либо имеется высокая степень вероятности этого) телесные повреждения, смерть, психологическая травма, отклонения в развитии или различного 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Всемирной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).*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круге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признаки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должны насторожить родителей и педагогов в поведении детей.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418726" cy="40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81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ситуаций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696744" cy="137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698477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8575"/>
            <a:ext cx="6984776" cy="10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5373216"/>
            <a:ext cx="67687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157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общеобразовательное учреждение «Средняя общеобразовательная школа №134» </vt:lpstr>
      <vt:lpstr>          Цель: формирование у родителей умения выявлять причины жестокого поведения детей и корректировать поведение ребёнка в отношениях со сверстниками. Задачи: -формирование  у родителей адекватности  понимания  проблемы, существования  насилия; -актуализация знаний  родителей о различных видах насилия в школе; -актуализация проблемы необходимости профилактики насилия, как условие реализации важнейшей базовой потребности личности в безопасности. </vt:lpstr>
      <vt:lpstr>Факторы, провоцирующие жестокость</vt:lpstr>
      <vt:lpstr>Виды школьного насилия</vt:lpstr>
      <vt:lpstr>Буллинг</vt:lpstr>
      <vt:lpstr>Статистика</vt:lpstr>
      <vt:lpstr>Задание 1</vt:lpstr>
      <vt:lpstr>Работа в круге</vt:lpstr>
      <vt:lpstr>Анализ ситуаций</vt:lpstr>
      <vt:lpstr>Работа в группах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общеобразовательная школа №134» </dc:title>
  <dc:creator>EpicMan</dc:creator>
  <cp:lastModifiedBy>EpicMan</cp:lastModifiedBy>
  <cp:revision>8</cp:revision>
  <dcterms:created xsi:type="dcterms:W3CDTF">2020-11-10T09:48:31Z</dcterms:created>
  <dcterms:modified xsi:type="dcterms:W3CDTF">2020-11-10T11:07:55Z</dcterms:modified>
</cp:coreProperties>
</file>