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2" r:id="rId10"/>
    <p:sldId id="264" r:id="rId11"/>
    <p:sldId id="265" r:id="rId12"/>
    <p:sldId id="266" r:id="rId13"/>
    <p:sldId id="267" r:id="rId14"/>
    <p:sldId id="271" r:id="rId15"/>
    <p:sldId id="272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54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&#1090;&#1088;&#1072;&#1074;&#1083;&#1080;&#1085;&#1077;&#1090;.&#1088;&#1092;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ropbox.com/s/go4cpg0pe4ddt7l/&#1040;6%20&#1052;&#1077;&#1090;&#1086;&#1076;&#1080;&#1095;&#1082;&#1072;%20&#1076;&#1083;&#1103;%20&#1044;&#1045;&#1058;&#1045;&#1049;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s://&#1090;&#1088;&#1072;&#1074;&#1083;&#1080;&#1085;&#1077;&#1090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ropbox.com/sh/6j15mpy1kqchb0p/AAB3CfaG6YKnpmiMfzFPAeWYa?dl=0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dropbox.com/s/8osykkiz1smfs98/Hartia.pdf?dl=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0;&#1088;&#1072;&#1074;&#1083;&#1080;&#1085;&#1077;&#1090;.&#1088;&#1092;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dropbox.com/s/5dcm00c6ucy7ro4/&#1040;5%20&#1052;&#1077;&#1090;&#1086;&#1076;&#1080;&#1095;&#1082;&#1072;%20&#1076;&#1083;&#1103;%20&#1059;&#1063;&#1048;&#1058;&#1045;&#1051;&#1045;&#1049;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&#1090;&#1088;&#1072;&#1074;&#1083;&#1080;&#1085;&#1077;&#1090;.&#1088;&#1092;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_-fFTxWCcY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mVP6t6AxTY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kinopoisk.ru/film/722951/#!watch-film/4fff65d9332c18fa8505d3e3b5e504d5/kp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O6wHGttTtY&amp;t=1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&#1090;&#1088;&#1072;&#1074;&#1083;&#1080;&#1085;&#1077;&#1090;.&#1088;&#1092;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0;&#1088;&#1072;&#1074;&#1083;&#1080;&#1085;&#1077;&#1090;.&#1088;&#1092;/" TargetMode="External"/><Relationship Id="rId2" Type="http://schemas.openxmlformats.org/officeDocument/2006/relationships/hyperlink" Target="http://petranovskaya.ru/main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0;&#1088;&#1072;&#1074;&#1083;&#1080;&#1085;&#1077;&#1090;.&#1088;&#1092;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275" y="2088488"/>
            <a:ext cx="77724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spc="50" dirty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Проект </a:t>
            </a:r>
            <a:r>
              <a:rPr lang="ru-RU" sz="44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ru-RU" sz="44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44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семинара-практикума</a:t>
            </a:r>
            <a:r>
              <a:rPr lang="ru-RU" sz="40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ru-RU" sz="40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40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«ТРАВЛИ.НЕТ!»</a:t>
            </a:r>
            <a:r>
              <a:rPr lang="ru-RU" sz="40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ru-RU" sz="40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32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для п</a:t>
            </a:r>
            <a:r>
              <a:rPr lang="ru-RU" sz="32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едагогов</a:t>
            </a:r>
            <a:br>
              <a:rPr lang="ru-RU" sz="32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3200" b="1" spc="50" dirty="0" smtClean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МАОУ «СОШ </a:t>
            </a:r>
            <a:r>
              <a:rPr lang="ru-RU" sz="3200" b="1" spc="50" dirty="0">
                <a:ln w="254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134» </a:t>
            </a:r>
            <a:endParaRPr lang="en-US" sz="3200" b="1" spc="50" dirty="0">
              <a:ln w="254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00298" y="4476088"/>
            <a:ext cx="3698543" cy="12802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spc="50" dirty="0" smtClean="0">
                <a:ln w="0" cmpd="sng">
                  <a:solidFill>
                    <a:srgbClr val="0070C0">
                      <a:alpha val="46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Выполнила:</a:t>
            </a:r>
          </a:p>
          <a:p>
            <a:pPr algn="l">
              <a:lnSpc>
                <a:spcPct val="100000"/>
              </a:lnSpc>
            </a:pPr>
            <a:r>
              <a:rPr lang="ru-RU" sz="1800" spc="50" dirty="0" smtClean="0">
                <a:ln w="0" cmpd="sng">
                  <a:solidFill>
                    <a:srgbClr val="0070C0">
                      <a:alpha val="46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</a:t>
            </a:r>
          </a:p>
          <a:p>
            <a:pPr algn="l">
              <a:lnSpc>
                <a:spcPct val="100000"/>
              </a:lnSpc>
            </a:pPr>
            <a:r>
              <a:rPr lang="ru-RU" sz="1800" spc="50" dirty="0" smtClean="0">
                <a:ln w="0" cmpd="sng">
                  <a:solidFill>
                    <a:srgbClr val="0070C0">
                      <a:alpha val="46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1800" spc="50" dirty="0" err="1" smtClean="0">
                <a:ln w="0" cmpd="sng">
                  <a:solidFill>
                    <a:srgbClr val="0070C0">
                      <a:alpha val="46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Слетникова</a:t>
            </a:r>
            <a:r>
              <a:rPr lang="ru-RU" sz="1800" spc="50" dirty="0" smtClean="0">
                <a:ln w="0" cmpd="sng">
                  <a:solidFill>
                    <a:srgbClr val="0070C0">
                      <a:alpha val="46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spc="50" dirty="0">
              <a:ln w="0" cmpd="sng">
                <a:solidFill>
                  <a:srgbClr val="0070C0">
                    <a:alpha val="46000"/>
                  </a:srgbClr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18931" y="5461001"/>
            <a:ext cx="3698543" cy="12802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spc="50" dirty="0" smtClean="0">
                <a:ln w="0" cmpd="sng">
                  <a:solidFill>
                    <a:srgbClr val="0070C0">
                      <a:alpha val="46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Барнаул, 2020</a:t>
            </a:r>
            <a:endParaRPr lang="en-US" sz="1800" spc="50" dirty="0">
              <a:ln w="0" cmpd="sng">
                <a:solidFill>
                  <a:srgbClr val="0070C0">
                    <a:alpha val="46000"/>
                  </a:srgbClr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996" y="837132"/>
            <a:ext cx="81592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Методические пособия</a:t>
            </a:r>
          </a:p>
          <a:p>
            <a:pPr algn="ctr">
              <a:lnSpc>
                <a:spcPct val="100000"/>
              </a:lnSpc>
            </a:pPr>
            <a:endParaRPr lang="ru-RU" sz="3200" dirty="0">
              <a:ln w="0"/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4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074" t="14749" r="3343" b="6650"/>
          <a:stretch/>
        </p:blipFill>
        <p:spPr>
          <a:xfrm>
            <a:off x="395996" y="1663230"/>
            <a:ext cx="8406810" cy="4290811"/>
          </a:xfrm>
          <a:prstGeom prst="rect">
            <a:avLst/>
          </a:prstGeom>
        </p:spPr>
      </p:pic>
      <p:pic>
        <p:nvPicPr>
          <p:cNvPr id="4" name="Рисунок 3">
            <a:hlinkClick r:id="rId4"/>
          </p:cNvPr>
          <p:cNvPicPr>
            <a:picLocks noChangeAspect="1"/>
          </p:cNvPicPr>
          <p:nvPr/>
        </p:nvPicPr>
        <p:blipFill rotWithShape="1">
          <a:blip r:embed="rId3"/>
          <a:srcRect l="59238" t="82825" r="10304" b="8349"/>
          <a:stretch/>
        </p:blipFill>
        <p:spPr>
          <a:xfrm>
            <a:off x="4723176" y="5289382"/>
            <a:ext cx="4079630" cy="66465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3322836">
            <a:off x="3889611" y="4253812"/>
            <a:ext cx="956394" cy="818866"/>
          </a:xfrm>
          <a:prstGeom prst="rightArrow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17167" y="5957658"/>
            <a:ext cx="5491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(нажмите для перехода к пособию)</a:t>
            </a:r>
            <a:endParaRPr lang="ru-RU" sz="1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6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996" y="837132"/>
            <a:ext cx="81592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Методические пособия</a:t>
            </a: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092" t="22715" r="9512" b="21128"/>
          <a:stretch/>
        </p:blipFill>
        <p:spPr>
          <a:xfrm>
            <a:off x="77510" y="1683517"/>
            <a:ext cx="8796231" cy="3411940"/>
          </a:xfrm>
          <a:prstGeom prst="rect">
            <a:avLst/>
          </a:prstGeom>
        </p:spPr>
      </p:pic>
      <p:pic>
        <p:nvPicPr>
          <p:cNvPr id="4" name="Рисунок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67203" t="50513" r="10035" b="38666"/>
          <a:stretch/>
        </p:blipFill>
        <p:spPr>
          <a:xfrm>
            <a:off x="5912177" y="1670092"/>
            <a:ext cx="2961564" cy="791571"/>
          </a:xfrm>
          <a:prstGeom prst="rect">
            <a:avLst/>
          </a:prstGeom>
        </p:spPr>
      </p:pic>
      <p:pic>
        <p:nvPicPr>
          <p:cNvPr id="5" name="Рисунок 4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67097" t="60215" r="9931" b="29337"/>
          <a:stretch/>
        </p:blipFill>
        <p:spPr>
          <a:xfrm>
            <a:off x="5884881" y="3985146"/>
            <a:ext cx="2988860" cy="76427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9096496">
            <a:off x="5254388" y="2564548"/>
            <a:ext cx="956394" cy="818866"/>
          </a:xfrm>
          <a:prstGeom prst="rightArrow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8996537">
            <a:off x="5255023" y="4808801"/>
            <a:ext cx="956394" cy="818866"/>
          </a:xfrm>
          <a:prstGeom prst="rightArrow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33487" y="5920549"/>
            <a:ext cx="5491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(нажмите для скачивания пособия)</a:t>
            </a:r>
            <a:endParaRPr lang="ru-RU" sz="1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06" t="16930" r="8987" b="11428"/>
          <a:stretch/>
        </p:blipFill>
        <p:spPr>
          <a:xfrm>
            <a:off x="81888" y="1760561"/>
            <a:ext cx="8931251" cy="44082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996" y="837132"/>
            <a:ext cx="81592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Методические пособия</a:t>
            </a: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9931" t="75887" r="58916" b="14785"/>
          <a:stretch/>
        </p:blipFill>
        <p:spPr>
          <a:xfrm>
            <a:off x="81888" y="5322627"/>
            <a:ext cx="4053385" cy="68238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8061130">
            <a:off x="3753134" y="4421150"/>
            <a:ext cx="956394" cy="818866"/>
          </a:xfrm>
          <a:prstGeom prst="rightArrow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500242" y="6196084"/>
            <a:ext cx="5491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(нажмите для перехода к пособию)</a:t>
            </a:r>
            <a:endParaRPr lang="ru-RU" sz="1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826" y="837132"/>
            <a:ext cx="81592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Работа с детским коллективом</a:t>
            </a: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4263" y="1761672"/>
            <a:ext cx="4039737" cy="338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Вернемся к работе с проектом «</a:t>
            </a:r>
            <a:r>
              <a:rPr lang="ru-RU" dirty="0" err="1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Травли.Нет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детском коллективе. После просмотра ролика «Травле – нет!» ребятам была продемонстрирована антибуллинговая хартия. Внимательно её изучив, мы приняли решение о возможности создании в классе детской антибуллинговой организации.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2484" t="24651" r="30174" b="22621"/>
          <a:stretch/>
        </p:blipFill>
        <p:spPr>
          <a:xfrm>
            <a:off x="349749" y="1683517"/>
            <a:ext cx="4464497" cy="354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75562" y="5373037"/>
            <a:ext cx="8277367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«Любая организация  должна регламентироваться каким-то документом» - подумали мы и обратились к авторской хартии. Активными ребятами было предложено на основе хартии создать свой документ, в котором бы были отражены основные принципы работы нашей детской организации.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3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826" y="742525"/>
            <a:ext cx="81592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Работа с детским коллективом на примере м/ф «</a:t>
            </a:r>
            <a:r>
              <a:rPr lang="ru-RU" sz="3200" dirty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Гадкий </a:t>
            </a: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утёнок»</a:t>
            </a: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256" y="4135735"/>
            <a:ext cx="878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своей работе в рамках профилактики жестокости и дискриминации в своем классе я 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построила занятие на основе мультфильма «Гадкий утёнок». Все мы знаем печальное начало и невероятный финал этой истории. Это я и решила вынести на обсуждение в класс. </a:t>
            </a:r>
          </a:p>
          <a:p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Детям могут быть заданы следующие вопросы: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Вами происходило в момент просмотра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чувства Вы переживаете 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героев вам совершенно не понравился? Почему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этот 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мультфильм </a:t>
            </a: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для 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https://drasler.ru/wp-content/uploads/2019/06/%D0%93%D0%B0%D0%B4%D0%BA%D0%B8%D0%B9-%D1%83%D1%82%D0%B5%D0%BD%D0%BE%D0%BA-%D0%BA%D0%B0%D1%80%D1%82%D0%B8%D0%BD%D0%BA%D0%B8-%D0%BD%D0%B0%D1%80%D0%B8%D1%81%D0%BE%D0%B2%D0%B0%D0%BD%D0%BD%D1%8B%D0%B5-%D0%BA%D1%80%D0%B0%D1%81%D0%B8%D0%B2%D0%B0%D1%8F-%D0%BF%D0%BE%D0%B4%D0%B1%D0%BE%D1%80%D0%BA%D0%B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1976847"/>
            <a:ext cx="3194656" cy="21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012" y="3118682"/>
            <a:ext cx="82822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данного отрывка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сказки «Гадкий утенок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показана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травля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утенка другими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птицами, важно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поведение обидчиков Гадкого утенка, дав ему оценку: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Обычно, мы думаем о главном герое, об утенке. Нам его жаль, мы за него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переживаем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 сейчас я хочу, чтобы мы подумали о вот этих курах и утках.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 детства знаем, что с утенком-то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потом будет хорошо, он улетит с лебедями. А куры и утки? Они так и останутся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глупыми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злыми, неспособными ни сочувствовать, ни летать. Когда в классе возникает похожая ситуация, каждому приходится определиться: кто он-то в этой истории. Неужели среди вас есть желающие играть роль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глупых злобных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кур? Каков ваш выбор?».</a:t>
            </a:r>
            <a:endParaRPr lang="ru-RU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026" y="945725"/>
            <a:ext cx="8159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Обсуждение м/ф «</a:t>
            </a:r>
            <a:r>
              <a:rPr lang="ru-RU" sz="3200" dirty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Гадкий </a:t>
            </a: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утёнок»</a:t>
            </a: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1256" y="1671394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hlinkClick r:id="rId2"/>
              </a:rPr>
              <a:t>https://www.youtube.com/watch?v=K_-</a:t>
            </a:r>
            <a:r>
              <a:rPr lang="ru-RU" sz="2400" dirty="0" smtClean="0">
                <a:hlinkClick r:id="rId2"/>
              </a:rPr>
              <a:t>fFTxWCcY</a:t>
            </a:r>
            <a:endParaRPr lang="ru-RU" sz="2400" dirty="0" smtClean="0"/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фрагмент для демонстрации)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226" y="824432"/>
            <a:ext cx="81592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Работа с педагогическим  коллективом</a:t>
            </a: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248" y="1942784"/>
            <a:ext cx="7935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коллеги!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Не только дети должны получать новые знания в рамках данной темы. Для вас я подготовила несколько упражнений, которые, надеюсь, помогут вам выстроить в будущем верную тактику работы при встрече с травлей.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Именно поэтому я </a:t>
            </a: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выбрала 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вас метод </a:t>
            </a: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КЕЙСОВ. 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кейсы разработаны для </a:t>
            </a:r>
            <a:r>
              <a:rPr lang="ru-RU" i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выявлению и пресечению случаев насилия в образовательной организации.  Далее на слайдах будут расположены кейсы, вопросы и рекомендации для вас. </a:t>
            </a:r>
          </a:p>
          <a:p>
            <a:pPr algn="ctr">
              <a:lnSpc>
                <a:spcPct val="120000"/>
              </a:lnSpc>
            </a:pP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удачи!</a:t>
            </a:r>
            <a:endParaRPr lang="ru-RU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60574" y="5359104"/>
            <a:ext cx="6113426" cy="1357195"/>
          </a:xfrm>
          <a:prstGeom prst="round2DiagRect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 - учебные </a:t>
            </a:r>
            <a:r>
              <a:rPr lang="ru-RU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конкретные ситуации, специально разрабатываемые на основе фактического материала с целью последующего разбора на учебных </a:t>
            </a:r>
            <a:r>
              <a:rPr lang="ru-RU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занятиях.</a:t>
            </a:r>
            <a:endParaRPr lang="ru-RU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6606" y="1876772"/>
            <a:ext cx="7227437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5669" y="664996"/>
            <a:ext cx="7621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Кейс №1</a:t>
            </a: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887" y="1295940"/>
            <a:ext cx="81933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Группа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школьниц 8 «Б» (Татьяна, Елена, Ольга) из неблагополучных семей, с октября месяца еженедельно после уроков поджидала на спортивной площадке школьного двора Иванову Иру, ученицу 7 «В» класса. Они вымогали у нее деньги, угрожали физической расправой над ней и ее младшей сестренкой в случае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неповиновения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трех месяцев родители Ирины заметили изменения в поведении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дочери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Ирина стала замкнутой, пугливой, появились пропуски уроков,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стоящие в расписании последними.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Однажды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начале декабря, Ирина вернулась домой на 1,5 часа позже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порванной куртке, сильно избитая. На вопросы матери долго не отвечала, только плакала. Затем рассказала, что ее избила группа школьниц 8 класса, так как у нее не оказалось требуемой вымогательницами суммы.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следующее утро мама Ирины пошла к директору школы.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img2.freepng.ru/20180326/zre/kisspng-template-blakats-envelope-industry-envelope-5ab874c130e8f6.0280493215220379532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t="15238" r="11889" b="16761"/>
          <a:stretch/>
        </p:blipFill>
        <p:spPr bwMode="auto">
          <a:xfrm>
            <a:off x="563873" y="1361434"/>
            <a:ext cx="7979070" cy="55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240" y="1619103"/>
            <a:ext cx="81467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 должен построить беседу директор школы с матерью Ирины?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Какие действия директор школы должен проделать по вмешательству,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пресечению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 насилия и контролю за оказанием помощи участникам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инцидента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Кем из педагогов и какая помощь будет оказана Ивановой Ирине («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жертве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»), родителям Ирины? К каким выводам должна прийти Ира и ее родители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психолого-педагогической помощи?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Кем из педагогов и какая помощь будет оказана Татьяне, Елене, Ольге («обидчики») и их родителям? К каким выводам должны прийти «обидчики» и их родители в процессе получения психолого-педагогической помощи?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5668" y="918996"/>
            <a:ext cx="7621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Вопросы для обсуждения:</a:t>
            </a: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905" y="1896388"/>
            <a:ext cx="7899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Составьте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вопросов для обсуждения с учащимися 8 «Б»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художественного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фильма «Чучело» после его просмотра, с учетом того, что в данном классе обучаются «свидетели» и «обидчики» инцидента.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Составьте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вопросов для обсуждения с учащимися 7 «В»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художественного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фильма «Чучело» после его просмотра, с учетом того, что в данном классе обучаются «свидетели» и «жертва» инцидента.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аспекты пресечения и предотвращения случаев жестокого обращения должны быть обсуждены на родительских собраниях 8 «Б», 7 «В» и других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5668" y="918996"/>
            <a:ext cx="762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Рекомендации для педагога</a:t>
            </a: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847531" y="1010314"/>
            <a:ext cx="8267134" cy="2811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- Это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несправедливо, Маргарита Ивановна, а несправедливость детей только ожесточает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Лена Бессольцева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К/Ф «Чучело» 1983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www.film.ru/sites/default/files/movies/frames/chuchelo-0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6" y="2796420"/>
            <a:ext cx="5098814" cy="3824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669" y="664996"/>
            <a:ext cx="7621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Кейс №2</a:t>
            </a: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56" y="1421449"/>
            <a:ext cx="88265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Николаев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 пришел учиться в 6 «А» класс с февраля в связи с переездом семьи из другого города. «Новенький» очень хорошо разбирался в математике, имел лишний вес, отличался повышенной чувствительностью к собственным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неудачам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учебе, был застенчив. За ним сразу же закрепилось прозвище «Ботаник». Одноклассники общались с «Ботаником» только из-за того, что он давал списывать им домашние задания по математике. На весенних каникулах в марте во время школьной спартакиады Антон пропустил 3 мяча во время игры в футбол. Поэтому футбольная команда 6 «А» не вошла в число призеров Спартакиады, и это стало пусковым механизмом для издевательств над «Ботаником» и превращение его в «Козла отпущения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Одноклассники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отпускали в его сторону грубые шутки, индивидуально 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унижали, прятали его портфель в женском туалете, раскидывали по классу на переменах его учебные принадлежности и т.д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апреле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литературы заметила, что на протяжении 2 недель Антон сидит за партой один, при организации групповой работы ребята отказываются добровольно принимать его в группу, перехватила насмешливые взгляды и «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реплики» лидеров класса во время ответов Антона у доски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поделилась своими наблюдениями с классным руководителем 6 «А». Классный руководитель застала на перемене школьников за перекидыванием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рюкзака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Антона, со слезами мечущегося между ними. На замечания педагога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ответили: «Мы просто играем».</a:t>
            </a:r>
          </a:p>
        </p:txBody>
      </p:sp>
      <p:pic>
        <p:nvPicPr>
          <p:cNvPr id="4" name="Picture 2" descr="https://img2.freepng.ru/20180326/zre/kisspng-template-blakats-envelope-industry-envelope-5ab874c130e8f6.0280493215220379532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t="15238" r="11889" b="16761"/>
          <a:stretch/>
        </p:blipFill>
        <p:spPr bwMode="auto">
          <a:xfrm>
            <a:off x="127000" y="1348274"/>
            <a:ext cx="8877300" cy="55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668" y="918996"/>
            <a:ext cx="7621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Вопросы для обсуждения:</a:t>
            </a: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655" y="1751043"/>
            <a:ext cx="85979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 чем должен поговорить классный руководитель с Николаевым Антоном и его родителями? К каким выводам должен прийти Антон и его родители в процессе получения психолого-педагогической помощи?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 чем должен поговорить классный руководитель с «обидчиками» Антона и их родителями? К каким выводам должны прийти «обидчики» и их родители в процессе беседы?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Какую работу с классным коллективом должен провести классный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социальный педагог, педагог-психолог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аспекты пресечения и предотвращения случаев жестокого обращения должны быть обсуждены на родительском собрании в 6 «А»?</a:t>
            </a:r>
          </a:p>
        </p:txBody>
      </p:sp>
    </p:spTree>
    <p:extLst>
      <p:ext uri="{BB962C8B-B14F-4D97-AF65-F5344CB8AC3E}">
        <p14:creationId xmlns:p14="http://schemas.microsoft.com/office/powerpoint/2010/main" val="15319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714" y="1285955"/>
            <a:ext cx="762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Рекомендации для педагога</a:t>
            </a: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068" y="2351038"/>
            <a:ext cx="8248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Сформулируйте цели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содержание работы с классным коллективом 6 «А» по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мнения к фактам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насилия.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перечень вопросов для обсуждения с учащимися 6 «А»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мультфильма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«Адажио» (режиссер Гари Бардин) после его просмотра.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604" y="5404535"/>
            <a:ext cx="5466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https://www.youtube.com/watch?v=VmVP6t6AxTY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для просмотра ролика «Адажио»)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826" y="742525"/>
            <a:ext cx="8159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Рефлексия</a:t>
            </a: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826" y="1530500"/>
            <a:ext cx="82483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Коллеги, надеюсь, что каждый из вас нашел ответы на вопросы для каждого кейса и отметил для себя рекомендации, данные под кейсами. Методика работы с кейсами позволяет увидеть проблемы возникающие в наших классных коллективах со стороны.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Благодаря интернету и различным электронным ресурсам, мы, буквально, окружены потоком информации. Наша задача выбирать из этого потока самое важное, заниматься самообразованием, учиться новому и не останавливаться на достигнутом!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Если бы мы сейчас сидели в аудитории, то в конце нашего семинара я бы задала вам вопрос: «Что вы в силах сделать, чтобы предотвратить травлю в своем классном коллективе?». Подумайте, как бы вы ответили на этот вопрос. Ведь всё в наших руках. Главное, не остаться равнодушным!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826" y="742525"/>
            <a:ext cx="8159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Продолжение работы с детским коллективом</a:t>
            </a: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826" y="1949600"/>
            <a:ext cx="82483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Подводя промежуточный итог в своем классе по профилактике насилия и жестокости, мною был предложен просмотр фильма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«Чудо».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полной версии фильма, конечно же, занял бы несколько уроков. Но учащимся хватило первых 35 минут фильма, чтобы в спешке отправиться домой и продолжить его просмотр.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Спустя несколько дней состоялось его обсуждение. Такое же бурное, как и обсуждение ролика «Травле – нет!». Несколько тезисов мы вынесли на доску. Это я и считаю промежуточным результатом нашей педагогической работы.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все равны»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«Никто не в праве решать, кто лучше, а кто хуже»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должны видеть душу»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 ты сумеешь разглядеть чудо? »</a:t>
            </a:r>
          </a:p>
        </p:txBody>
      </p:sp>
    </p:spTree>
    <p:extLst>
      <p:ext uri="{BB962C8B-B14F-4D97-AF65-F5344CB8AC3E}">
        <p14:creationId xmlns:p14="http://schemas.microsoft.com/office/powerpoint/2010/main" val="17102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826" y="742525"/>
            <a:ext cx="8159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«Чудо»</a:t>
            </a: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00" y="4563619"/>
            <a:ext cx="1071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https://www.kinopoisk.ru/film/722951/#!</a:t>
            </a:r>
            <a:r>
              <a:rPr lang="en-US" dirty="0" smtClean="0">
                <a:hlinkClick r:id="rId2"/>
              </a:rPr>
              <a:t>watch-film/4fff65d9332c18fa8505d3e3b5e504d5/kp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28" y="1327300"/>
            <a:ext cx="5753456" cy="323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82808" y="5048935"/>
            <a:ext cx="643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для просмотра трейлера фильма «Чудо»)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826" y="742525"/>
            <a:ext cx="8159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Благодарности</a:t>
            </a: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290" y="1587650"/>
            <a:ext cx="8248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коллеги!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Благодарю, что уделили время данной работе! Всем успехов и добра!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667" r="20000"/>
          <a:stretch/>
        </p:blipFill>
        <p:spPr>
          <a:xfrm>
            <a:off x="2959100" y="2768413"/>
            <a:ext cx="3539794" cy="365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91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1746" y="2197669"/>
            <a:ext cx="8267134" cy="2811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Здравствуйте, коллеги! </a:t>
            </a:r>
            <a:endParaRPr lang="ru-RU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ru-RU" sz="19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0000"/>
              </a:lnSpc>
            </a:pP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Жестокость – это «болезнь» не ребенка, а той среды, в которой он растет, где формируется его личность. В нашем случае это 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школа. </a:t>
            </a:r>
          </a:p>
          <a:p>
            <a:pPr indent="457200" algn="just">
              <a:lnSpc>
                <a:spcPct val="120000"/>
              </a:lnSpc>
            </a:pP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Наверняка вы догадались, что цитата из кинофильма «Чучело» неслучайно помещена на первом слайде презентации. Впервые 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фильм Ролана Быкова «Чучело» вышел на экраны в 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1983 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году. Этот фильм стал неким откровением для советского общества о том, что в школе существует школьная травля. Сегодня школьная травля превосходит все границы. Ситуация 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усложняется, 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способы травли увеличиваются. Сегодня 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хотела  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поговорить о таком понятии как «</a:t>
            </a:r>
            <a:r>
              <a:rPr lang="ru-RU" sz="19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Буллинг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 Термин новый, а явление старое.  </a:t>
            </a:r>
          </a:p>
          <a:p>
            <a:pPr indent="457200" algn="just">
              <a:lnSpc>
                <a:spcPct val="120000"/>
              </a:lnSpc>
            </a:pP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Работая с детским коллективом уже не первый год, я с уверенностью могу сказать, что проблема </a:t>
            </a:r>
            <a:r>
              <a:rPr lang="ru-RU" sz="19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дискриминации стоит очень остро. Детская жестокость ужасает</a:t>
            </a: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 мы с вами в силах изменить ситуацию, если не будем равнодушны! </a:t>
            </a:r>
          </a:p>
          <a:p>
            <a:pPr indent="457200" algn="just">
              <a:lnSpc>
                <a:spcPct val="120000"/>
              </a:lnSpc>
            </a:pP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Данный практикум носит рекомендательный характер. Надеюсь, что опыт моей работы пригодится вам в будущем! </a:t>
            </a:r>
          </a:p>
          <a:p>
            <a:pPr indent="457200" algn="just">
              <a:lnSpc>
                <a:spcPct val="120000"/>
              </a:lnSpc>
            </a:pPr>
            <a:r>
              <a:rPr lang="ru-RU" sz="19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9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9320" y="2197670"/>
            <a:ext cx="8267134" cy="2811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Предлагаю нашу работу начать с просмотра ролика «Травле – нет!». </a:t>
            </a:r>
          </a:p>
          <a:p>
            <a:pPr>
              <a:lnSpc>
                <a:spcPct val="100000"/>
              </a:lnSpc>
            </a:pP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www.youtube.com/watch?v=SO6wHGttTtY&amp;t=1s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Мультфильм «Травле 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НЕТ</a:t>
            </a:r>
            <a:r>
              <a:rPr lang="ru-RU" sz="1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!» - это результат 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совместной работы большой команды настоящих профессионалов. </a:t>
            </a:r>
            <a:r>
              <a:rPr lang="ru-RU" sz="1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поэт </a:t>
            </a:r>
            <a:r>
              <a:rPr lang="ru-RU" sz="1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Маша </a:t>
            </a:r>
            <a:r>
              <a:rPr lang="ru-RU" sz="1800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Рупасова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написала сценарий, психолог </a:t>
            </a:r>
            <a:r>
              <a:rPr lang="ru-RU" sz="1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Людмила Петрановская 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консультировала в процессе создания мультфильма, рисовала и оживляла героев </a:t>
            </a:r>
            <a:r>
              <a:rPr lang="ru-RU" sz="1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 Меламуд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 так же </a:t>
            </a:r>
            <a:r>
              <a:rPr lang="ru-RU" sz="1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Елена и Стас </a:t>
            </a:r>
            <a:r>
              <a:rPr lang="ru-RU" sz="1800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Брыковы</a:t>
            </a:r>
            <a:r>
              <a:rPr lang="ru-RU" sz="1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Agentura.studio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им помогала арт-директор </a:t>
            </a:r>
            <a:r>
              <a:rPr lang="ru-RU" sz="1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1800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Ботвич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композитор </a:t>
            </a:r>
            <a:r>
              <a:rPr lang="ru-RU" sz="1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Николай Иншаков 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написал добрую музыку, актриса </a:t>
            </a:r>
            <a:r>
              <a:rPr lang="ru-RU" sz="1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Юлия </a:t>
            </a:r>
            <a:r>
              <a:rPr lang="ru-RU" sz="1800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Снигирь</a:t>
            </a:r>
            <a:r>
              <a:rPr lang="ru-RU" sz="1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озвучила персонажей.</a:t>
            </a:r>
            <a:endParaRPr lang="en-US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631" y="2333768"/>
            <a:ext cx="7873390" cy="2183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Просмотр ролика в классе</a:t>
            </a:r>
          </a:p>
          <a:p>
            <a:pPr algn="ctr">
              <a:lnSpc>
                <a:spcPct val="100000"/>
              </a:lnSpc>
            </a:pP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Как мы уже выяснили, тема </a:t>
            </a:r>
            <a:r>
              <a:rPr lang="ru-RU" sz="2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актуальна в любом детском коллективе. Именно об этом я и подумала, когда впервые увидела этот ролик. </a:t>
            </a: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Данный сюжет мы посмотрели с детьми в классе. После просмотра я задала детям вопросы: </a:t>
            </a: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Какие чувства у вас вызвал этот ролик? 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 ребенок оказался в такой ситуации? 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пришел ему на помощь? 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бы вы делали, если бы стали свидетелем травли?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endParaRPr lang="ru-RU" sz="20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Ребят так взволновала эта тема, что фронтальный опрос перерос в беседу и настоящую дискуссию. Это натолкнуло меня на мысль о том, что полезно было бы познакомить ребят и своих коллег с проектом «</a:t>
            </a:r>
            <a:r>
              <a:rPr lang="ru-RU" sz="2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Травли.Нет</a:t>
            </a: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!». </a:t>
            </a:r>
            <a:endParaRPr lang="en-US" sz="2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1994" y="2006222"/>
            <a:ext cx="7873390" cy="2183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Пополнение методической копилки. Самообразование </a:t>
            </a:r>
          </a:p>
          <a:p>
            <a:pPr algn="just">
              <a:lnSpc>
                <a:spcPct val="100000"/>
              </a:lnSpc>
            </a:pPr>
            <a:endParaRPr lang="ru-RU" sz="2400" dirty="0" smtClean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После просмотра видео я предлагаю вам поподробнее познакомиться с проектом «</a:t>
            </a:r>
            <a:r>
              <a:rPr lang="ru-RU" sz="2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Травли.Нет</a:t>
            </a: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 Программа </a:t>
            </a:r>
            <a:r>
              <a:rPr lang="ru-RU" sz="2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ТравлиNet</a:t>
            </a: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развивается с использованием гранта Президента Российской Федерации на развитие гражданского общества, предоставленного Фондом президентских грантов.</a:t>
            </a: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Программа </a:t>
            </a:r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направлена на формирование психологически безопасной атмосферы </a:t>
            </a: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2000" b="1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организациях</a:t>
            </a: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20" y="4382205"/>
            <a:ext cx="7324139" cy="24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473" y="427700"/>
            <a:ext cx="815926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Авторы проекта</a:t>
            </a:r>
          </a:p>
          <a:p>
            <a:pPr algn="ctr">
              <a:lnSpc>
                <a:spcPct val="100000"/>
              </a:lnSpc>
            </a:pPr>
            <a:endParaRPr lang="ru-RU" sz="3200" dirty="0" smtClean="0">
              <a:ln w="0"/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Автором методических рекомендаций и пособий для детей, родителей и педагогов является российский психолог, педагог и публицист </a:t>
            </a:r>
            <a:r>
              <a:rPr lang="ru-RU" sz="2000" b="1" i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Людмила Владимировна Петрановская.</a:t>
            </a: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мое знакомство с книгами </a:t>
            </a:r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«Тайна опора» и «Если с ребенком трудно» </a:t>
            </a:r>
            <a:r>
              <a:rPr lang="ru-RU" sz="20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Людмилы Владимировны состоялось не так давно. Поэтому, увидев Людмилу Владимировну среди авторов проекта, я с большим удовольствием продолжила знакомиться с проектом в целом. </a:t>
            </a:r>
            <a:endParaRPr lang="ru-RU" sz="200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4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081" y="2347543"/>
            <a:ext cx="3944044" cy="262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9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473" y="427700"/>
            <a:ext cx="81592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Авторы проекта</a:t>
            </a:r>
          </a:p>
          <a:p>
            <a:pPr algn="ctr">
              <a:lnSpc>
                <a:spcPct val="100000"/>
              </a:lnSpc>
            </a:pPr>
            <a:endParaRPr lang="ru-RU" sz="3200" dirty="0" smtClean="0">
              <a:ln w="0"/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3200" dirty="0">
              <a:ln w="0"/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3200" dirty="0" smtClean="0">
              <a:ln w="0"/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ln w="0"/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Коллеги, для подробного знакомства с Людмилой Владимировной Петрановской и её деятельностью вы можете перейти по ссылке: </a:t>
            </a: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2400" b="1" dirty="0" smtClean="0">
                <a:ln w="0"/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petranovskaya.ru/main</a:t>
            </a:r>
            <a:r>
              <a:rPr lang="ru-RU" sz="2400" b="1" dirty="0" smtClean="0">
                <a:ln w="0"/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endParaRPr lang="ru-RU" sz="2000" dirty="0" smtClean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dirty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4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235" y="1069144"/>
            <a:ext cx="81592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Сайт проекта «</a:t>
            </a:r>
            <a:r>
              <a:rPr lang="ru-RU" sz="3200" dirty="0" err="1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Травли.Нет</a:t>
            </a:r>
            <a:r>
              <a:rPr lang="ru-RU" sz="3200" dirty="0" smtClean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»</a:t>
            </a:r>
            <a:endParaRPr lang="ru-RU" sz="3200" dirty="0">
              <a:ln w="0"/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n w="0"/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4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ru-RU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травлинет.рф</a:t>
            </a:r>
            <a:r>
              <a:rPr lang="ru-RU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endParaRPr lang="ru-RU" sz="24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Коллеги, предлагаю вам перейти на сайт проекта и ознакомиться с методическими пособиями и рекомендациями. </a:t>
            </a: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2145</Words>
  <Application>Microsoft Office PowerPoint</Application>
  <PresentationFormat>Экран (4:3)</PresentationFormat>
  <Paragraphs>180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Office Theme</vt:lpstr>
      <vt:lpstr>Проект  семинара-практикума «ТРАВЛИ.НЕТ!» для педагогов МАОУ «СОШ 134»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Александра</cp:lastModifiedBy>
  <cp:revision>33</cp:revision>
  <dcterms:created xsi:type="dcterms:W3CDTF">2019-08-22T12:40:32Z</dcterms:created>
  <dcterms:modified xsi:type="dcterms:W3CDTF">2020-11-10T11:14:13Z</dcterms:modified>
</cp:coreProperties>
</file>