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75" r:id="rId5"/>
    <p:sldId id="267" r:id="rId6"/>
    <p:sldId id="268" r:id="rId7"/>
    <p:sldId id="276" r:id="rId8"/>
    <p:sldId id="259" r:id="rId9"/>
    <p:sldId id="260" r:id="rId10"/>
    <p:sldId id="303" r:id="rId11"/>
    <p:sldId id="278" r:id="rId12"/>
    <p:sldId id="263" r:id="rId13"/>
    <p:sldId id="274" r:id="rId14"/>
    <p:sldId id="261" r:id="rId15"/>
    <p:sldId id="273" r:id="rId16"/>
    <p:sldId id="279" r:id="rId17"/>
    <p:sldId id="264" r:id="rId18"/>
    <p:sldId id="265" r:id="rId19"/>
    <p:sldId id="280" r:id="rId20"/>
    <p:sldId id="281" r:id="rId21"/>
    <p:sldId id="266" r:id="rId22"/>
    <p:sldId id="269" r:id="rId23"/>
    <p:sldId id="277" r:id="rId24"/>
    <p:sldId id="262" r:id="rId25"/>
    <p:sldId id="282" r:id="rId26"/>
    <p:sldId id="283" r:id="rId27"/>
    <p:sldId id="270" r:id="rId28"/>
    <p:sldId id="271" r:id="rId29"/>
    <p:sldId id="285" r:id="rId30"/>
    <p:sldId id="272" r:id="rId31"/>
    <p:sldId id="284" r:id="rId32"/>
    <p:sldId id="286" r:id="rId33"/>
    <p:sldId id="287" r:id="rId34"/>
    <p:sldId id="288" r:id="rId35"/>
    <p:sldId id="308" r:id="rId36"/>
    <p:sldId id="309" r:id="rId37"/>
    <p:sldId id="310" r:id="rId38"/>
    <p:sldId id="311" r:id="rId39"/>
    <p:sldId id="312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4" r:id="rId55"/>
    <p:sldId id="305" r:id="rId56"/>
    <p:sldId id="306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93428-2B61-45C3-BE68-F6625361003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A852E-D70E-491E-8229-BE2820136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3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52E-D70E-491E-8229-BE28201367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B1730A-85FF-4FCD-9F1A-3F6219CD9A5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172E64-26E6-4FE5-9090-5BF23D7F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71480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effectLst/>
                <a:latin typeface="Monotype Corsiva" pitchFamily="66" charset="0"/>
              </a:rPr>
              <a:t>Жизнь и творчество Александра </a:t>
            </a:r>
            <a:r>
              <a:rPr lang="ru-RU" cap="none" smtClean="0">
                <a:effectLst/>
                <a:latin typeface="Monotype Corsiva" pitchFamily="66" charset="0"/>
              </a:rPr>
              <a:t>Александровича Блока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143248"/>
            <a:ext cx="4979850" cy="2286016"/>
          </a:xfrm>
        </p:spPr>
        <p:txBody>
          <a:bodyPr numCol="1"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Презентацию выполнила </a:t>
            </a:r>
          </a:p>
          <a:p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dirty="0" err="1" smtClean="0">
                <a:latin typeface="Monotype Corsiva" pitchFamily="66" charset="0"/>
              </a:rPr>
              <a:t>Таланова</a:t>
            </a:r>
            <a:r>
              <a:rPr lang="ru-RU" dirty="0" smtClean="0">
                <a:latin typeface="Monotype Corsiva" pitchFamily="66" charset="0"/>
              </a:rPr>
              <a:t> Наталья Викторовна, учитель русского языка и литературы </a:t>
            </a:r>
          </a:p>
          <a:p>
            <a:r>
              <a:rPr lang="ru-RU" smtClean="0">
                <a:latin typeface="Monotype Corsiva" pitchFamily="66" charset="0"/>
              </a:rPr>
              <a:t>МОУ </a:t>
            </a:r>
            <a:r>
              <a:rPr lang="ru-RU" dirty="0" smtClean="0">
                <a:latin typeface="Monotype Corsiva" pitchFamily="66" charset="0"/>
              </a:rPr>
              <a:t>«Гимназия №</a:t>
            </a:r>
            <a:r>
              <a:rPr lang="ru-RU" smtClean="0">
                <a:latin typeface="Monotype Corsiva" pitchFamily="66" charset="0"/>
              </a:rPr>
              <a:t>1»</a:t>
            </a:r>
          </a:p>
          <a:p>
            <a:r>
              <a:rPr lang="ru-RU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г. Балаково Саратовской обл.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3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2940567" cy="398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 Блока из его журнала,который он издавал, ещё учась в гимназии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7737" y="0"/>
            <a:ext cx="43862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Рисунок Блока из его журнала, который он издавал, ещё учась в гимназии....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Шахматово, 1894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шахматово, 1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3" y="1357298"/>
            <a:ext cx="8112141" cy="5286412"/>
          </a:xfr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Первая любовь Блока.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857884" cy="6072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1897 год.</a:t>
            </a:r>
            <a:r>
              <a:rPr lang="ru-RU" sz="2400" dirty="0" smtClean="0">
                <a:latin typeface="Monotype Corsiva" pitchFamily="66" charset="0"/>
              </a:rPr>
              <a:t> Поездка с матерью и тетушкой, Марией Андреевной Бекетовой (1826 – 1938), в Германию, на курорт Бад-Наугейм. Знакомство с Ксенией Михайловной садовской (1862 - 1925), «высокой, статной, темноволосой дамой с тонким профилем и великолепными синими глазами.  …Ее красота, щегольские туалеты и смелое, завлекательное кокетство сильно действовали на юношеское воображение». Встречи А. А. Блока с К. М. Садовской продолжались в Петербурге в 1897 – 1900 годах. Ей посвящен ряд стихотворений цикла «</a:t>
            </a:r>
            <a:r>
              <a:rPr lang="en-US" sz="2400" dirty="0" smtClean="0">
                <a:latin typeface="Monotype Corsiva" pitchFamily="66" charset="0"/>
              </a:rPr>
              <a:t>Ante </a:t>
            </a:r>
            <a:r>
              <a:rPr lang="en-US" sz="2400" dirty="0" err="1" smtClean="0">
                <a:latin typeface="Monotype Corsiva" pitchFamily="66" charset="0"/>
              </a:rPr>
              <a:t>Lucem</a:t>
            </a:r>
            <a:r>
              <a:rPr lang="ru-RU" sz="2400" dirty="0" smtClean="0">
                <a:latin typeface="Monotype Corsiva" pitchFamily="66" charset="0"/>
              </a:rPr>
              <a:t>» (1898 – 1900), а также цикл стихотворений «Через двенадцать лет» (1909 - 1910).</a:t>
            </a:r>
          </a:p>
        </p:txBody>
      </p:sp>
      <p:pic>
        <p:nvPicPr>
          <p:cNvPr id="5" name="Рисунок 4" descr="Ксения Михайловна Садовская 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6293" y="1071546"/>
            <a:ext cx="3467707" cy="443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186238" cy="48403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Зима 1897г. </a:t>
            </a:r>
            <a:r>
              <a:rPr lang="ru-RU" dirty="0" smtClean="0">
                <a:latin typeface="Monotype Corsiva" pitchFamily="66" charset="0"/>
              </a:rPr>
              <a:t>Блок мечтает стать актером, он увлечен игрой В. П. Далматова и М. А. </a:t>
            </a:r>
            <a:r>
              <a:rPr lang="ru-RU" dirty="0" err="1" smtClean="0">
                <a:latin typeface="Monotype Corsiva" pitchFamily="66" charset="0"/>
              </a:rPr>
              <a:t>Дальского</a:t>
            </a:r>
            <a:r>
              <a:rPr lang="ru-RU" dirty="0" smtClean="0">
                <a:latin typeface="Monotype Corsiva" pitchFamily="66" charset="0"/>
              </a:rPr>
              <a:t>, занимается декламацией и мелодекламацией, участвует в любительских спектаклях. Изучает роль Ромео. Декламирует стихи А. А. Фета, А. К. Толстого, Я.П. Полонского, А. Н. </a:t>
            </a:r>
            <a:r>
              <a:rPr lang="ru-RU" dirty="0" err="1" smtClean="0">
                <a:latin typeface="Monotype Corsiva" pitchFamily="66" charset="0"/>
              </a:rPr>
              <a:t>Апухтина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Блок в театре.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Домашний театр Гам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2501" y="0"/>
            <a:ext cx="3921499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4844" y="592933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Домашний театр Гамлет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00066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  <a:latin typeface="Monotype Corsiva" pitchFamily="66" charset="0"/>
              </a:rPr>
              <a:t>30 мая 1898 г.  </a:t>
            </a:r>
          </a:p>
          <a:p>
            <a:pPr>
              <a:buNone/>
            </a:pPr>
            <a:r>
              <a:rPr lang="ru-RU" sz="4400" dirty="0" smtClean="0">
                <a:latin typeface="Monotype Corsiva" pitchFamily="66" charset="0"/>
              </a:rPr>
              <a:t>       Оканчивает Введенскую гимназию, получает аттестат зрелости.</a:t>
            </a:r>
            <a:endParaRPr lang="ru-RU" sz="44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4400" dirty="0" smtClean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А.Блок 1898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28604"/>
            <a:ext cx="4357686" cy="5151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85778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1898 год  начало июня. </a:t>
            </a:r>
            <a:r>
              <a:rPr lang="ru-RU" dirty="0" smtClean="0">
                <a:latin typeface="Monotype Corsiva" pitchFamily="66" charset="0"/>
              </a:rPr>
              <a:t>Приезжает в </a:t>
            </a:r>
            <a:r>
              <a:rPr lang="ru-RU" dirty="0" err="1" smtClean="0">
                <a:latin typeface="Monotype Corsiva" pitchFamily="66" charset="0"/>
              </a:rPr>
              <a:t>Шахматово</a:t>
            </a:r>
            <a:r>
              <a:rPr lang="ru-RU" dirty="0" smtClean="0">
                <a:latin typeface="Monotype Corsiva" pitchFamily="66" charset="0"/>
              </a:rPr>
              <a:t>. С поручением отправляется в имение </a:t>
            </a:r>
            <a:r>
              <a:rPr lang="ru-RU" dirty="0" err="1" smtClean="0">
                <a:latin typeface="Monotype Corsiva" pitchFamily="66" charset="0"/>
              </a:rPr>
              <a:t>Боблово</a:t>
            </a:r>
            <a:r>
              <a:rPr lang="ru-RU" dirty="0" smtClean="0">
                <a:latin typeface="Monotype Corsiva" pitchFamily="66" charset="0"/>
              </a:rPr>
              <a:t>, принадлежащее семье Менделеевых, встречает Любовь Дмитриевну Менделееву (1881-1939), дочь Дмитрия Ивановича Менделеева (1834 - 1907).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горе от у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611" y="0"/>
            <a:ext cx="4183389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28604"/>
            <a:ext cx="3471858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Июль – август </a:t>
            </a:r>
            <a:r>
              <a:rPr lang="ru-RU" dirty="0" smtClean="0">
                <a:latin typeface="Monotype Corsiva" pitchFamily="66" charset="0"/>
              </a:rPr>
              <a:t>Домашние спектакли в </a:t>
            </a:r>
            <a:r>
              <a:rPr lang="ru-RU" dirty="0" err="1" smtClean="0">
                <a:latin typeface="Monotype Corsiva" pitchFamily="66" charset="0"/>
              </a:rPr>
              <a:t>Боблово</a:t>
            </a:r>
            <a:r>
              <a:rPr lang="ru-RU" dirty="0" smtClean="0">
                <a:latin typeface="Monotype Corsiva" pitchFamily="66" charset="0"/>
              </a:rPr>
              <a:t> с участием Блока и Л. Д. Менделеевой. 1 августа – сыграны сцены из трагедии В. Шекспира «Гамлет» (Гамлет – Блок, Офелия – Л.Д. Менделеева).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!11mendel-ofel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57166"/>
            <a:ext cx="4071946" cy="502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6314" y="5429264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Л. Д. Менделеева в роли Офелии.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А. А. Блок в роли Гамлета в любительском спектакле </a:t>
            </a:r>
            <a:r>
              <a:rPr lang="ru-RU" dirty="0" err="1" smtClean="0">
                <a:latin typeface="Monotype Corsiva" pitchFamily="66" charset="0"/>
              </a:rPr>
              <a:t>Бобловского</a:t>
            </a:r>
            <a:r>
              <a:rPr lang="ru-RU" dirty="0" smtClean="0">
                <a:latin typeface="Monotype Corsiva" pitchFamily="66" charset="0"/>
              </a:rPr>
              <a:t> театра. Фотография. 1898 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Рисунок 7" descr=". А. Блок в роли Гамлета в любительском спектакле Бобловского театра. Фотография. 1898 г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-1"/>
            <a:ext cx="3786182" cy="69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 в роли Гамлета 1898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928670"/>
            <a:ext cx="38576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"...знаете, я, ведь, очень театральный человек..." - сказал как-то он про себя...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20" y="1142984"/>
            <a:ext cx="425767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Возвращение в Петербург. 31 августа Блок становится студентом 1-го курса юридического факультета Петербургского университета.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gimna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00042"/>
            <a:ext cx="4429676" cy="564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Детство и семья.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4829180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1880 г., 12 ноября (28 ноября) </a:t>
            </a:r>
            <a:r>
              <a:rPr lang="ru-RU" dirty="0" smtClean="0">
                <a:latin typeface="Monotype Corsiva" pitchFamily="66" charset="0"/>
              </a:rPr>
              <a:t>В Санкт-Петербурге в «ректорском доме» СПб. университета (Васильевский остров, Университетская набережная., 9), родился Александр Александрович Блок. Отец поэта – Александр Львович Блок (1852-1909), юрист, философ, - профессор Варшавского университета по кафедре  государственного права. Мать поэта-Александра Андреевна Бекетова-Блок (1860-1923), литератор, переводчица, дочь Андрея Николаевича Бекетова(1825-1902), известного ученого-ботаника, общественного деятеля, ректора Санкт-Петербургского университета.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x_5f866d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785794"/>
            <a:ext cx="3529313" cy="50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47199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1899 г.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Лето в Шахматове и </a:t>
            </a:r>
            <a:r>
              <a:rPr lang="ru-RU" dirty="0" err="1" smtClean="0">
                <a:latin typeface="Monotype Corsiva" pitchFamily="66" charset="0"/>
              </a:rPr>
              <a:t>Боблове</a:t>
            </a:r>
            <a:r>
              <a:rPr lang="ru-RU" dirty="0" smtClean="0">
                <a:latin typeface="Monotype Corsiva" pitchFamily="66" charset="0"/>
              </a:rPr>
              <a:t> «проходит почти так же, как лето 1898 года». По желанию Блока в </a:t>
            </a:r>
            <a:r>
              <a:rPr lang="ru-RU" dirty="0" err="1" smtClean="0">
                <a:latin typeface="Monotype Corsiva" pitchFamily="66" charset="0"/>
              </a:rPr>
              <a:t>Боблово</a:t>
            </a:r>
            <a:r>
              <a:rPr lang="ru-RU" dirty="0" smtClean="0">
                <a:latin typeface="Monotype Corsiva" pitchFamily="66" charset="0"/>
              </a:rPr>
              <a:t> был поставлен «Пушкинский спектакль» (сцены из «Бориса Годунова», «Скупого рыцаря», «Каменного гостя»).  (1899 г. – год 100-летнего юбилея Пушкина, широко отмечавшегося всей Россией.) В сценах из «Каменного гостя» Блок играл Дон Жуана, Л. Д. Менделеева – Дону Анну.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Блок в роли самозванца (Борис Годунов Пушкина). В роли Марины Мнишек - С.Д. Менделеева_1898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4998" y="285728"/>
            <a:ext cx="370897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596" y="5429264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Блок в роли самозванца (Борис Годунов Пушкина). В роли Марины Мнишек - С.Д. Менделеева.1898г.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2862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Блок в роли скупого рыцаря 1899г.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Блок в роли скупого рыцаря 1899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5740" y="857232"/>
            <a:ext cx="593826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 в роли Дон-Жуана_1899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97131" y="0"/>
            <a:ext cx="52468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1285860"/>
            <a:ext cx="2928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Блок в роли </a:t>
            </a:r>
            <a:r>
              <a:rPr lang="ru-RU" sz="3200" dirty="0" err="1" smtClean="0">
                <a:latin typeface="Monotype Corsiva" pitchFamily="66" charset="0"/>
              </a:rPr>
              <a:t>Дон-Жуана</a:t>
            </a:r>
            <a:r>
              <a:rPr lang="ru-RU" sz="3200" dirty="0" smtClean="0">
                <a:latin typeface="Monotype Corsiva" pitchFamily="66" charset="0"/>
              </a:rPr>
              <a:t>. 1899г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28604"/>
            <a:ext cx="7829576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1901 г., 6 сентября  </a:t>
            </a:r>
            <a:r>
              <a:rPr lang="ru-RU" dirty="0" smtClean="0">
                <a:latin typeface="Monotype Corsiva" pitchFamily="66" charset="0"/>
              </a:rPr>
              <a:t>Начало учебы Блока на 1-м курсе славяно-русского отделения историко-филологического факультете Петербургского университета. 10 сентября – Блок посылает стихи в Москву, В. Я. Брюсову, однако – не получает ответа.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1902 г., январь  </a:t>
            </a:r>
            <a:r>
              <a:rPr lang="ru-RU" dirty="0" smtClean="0">
                <a:latin typeface="Monotype Corsiva" pitchFamily="66" charset="0"/>
              </a:rPr>
              <a:t>Работа над «Стихами о Прекрасной даме». В дневнике сделан «Набросок статьи о русской поэзии» - своего рода творческий манифест этого периода.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471990" cy="59293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ноября 1902  </a:t>
            </a:r>
            <a:r>
              <a:rPr lang="ru-RU" dirty="0" smtClean="0">
                <a:latin typeface="Monotype Corsiva" pitchFamily="66" charset="0"/>
              </a:rPr>
              <a:t>Пишет предсмертную записку и, с револьвером в кармане, отправляется в зал Дворянского собрания, на вечер Высших женских курсов. После вечера происходит решительное объяснение. Л.Д. Менделеева соглашается стать женой поэта.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1903 год, 2 января. </a:t>
            </a:r>
            <a:r>
              <a:rPr lang="ru-RU" dirty="0" smtClean="0">
                <a:latin typeface="Monotype Corsiva" pitchFamily="66" charset="0"/>
              </a:rPr>
              <a:t>Делает формальное предложение Менделеевой и получает согласие её родителей на брак.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!!!ллл.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290"/>
            <a:ext cx="408534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60722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FFC000"/>
                </a:solidFill>
                <a:latin typeface="Monotype Corsiva" pitchFamily="66" charset="0"/>
              </a:rPr>
              <a:t>Март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Литературный дебют Блока. В журнале «Новый путь» (1903, №3) напечатан цикл стихотворений «Из посвящений» (10 стихотворений). Вскоре в «Литературно-художественном сборнике» (СПб., 1903) студентов Санкт-Петербургского университета опубликованы еще 3 стихотворения.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В книге «Северные цветы. Третий альманах книгоиздательства «Скорпион» опубликован цикл из 10 стихотворений «Стихи о Прекрасной Даме». (Заглавие дано редактором – В.Я.Брюсовым, но восходит к строке из письма Блока Брюсову от 1 февраля 1903 года.)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86808" cy="24288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17 августа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Monotype Corsiva" pitchFamily="66" charset="0"/>
              </a:rPr>
              <a:t>Венчание А.А. Блока и Л.Д.Менделеевой в церкви Михаила Архангела с. Тараканово, между Шахматовым и </a:t>
            </a:r>
            <a:r>
              <a:rPr lang="ru-RU" dirty="0" err="1" smtClean="0">
                <a:latin typeface="Monotype Corsiva" pitchFamily="66" charset="0"/>
              </a:rPr>
              <a:t>Бобловом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x_eae7b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7974" y="2143116"/>
            <a:ext cx="6336026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Церковь в селе Тараканово (между Шахматово и Боблово), где 17 августа 1903 г. обвенчались Любовь Дмитриевна Менделеева и Александр Бл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478"/>
            <a:ext cx="8426087" cy="68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357982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  <a:latin typeface="Monotype Corsiva" pitchFamily="66" charset="0"/>
              </a:rPr>
              <a:t>1904 г., 10 – 25 января</a:t>
            </a:r>
          </a:p>
          <a:p>
            <a:pPr>
              <a:buNone/>
            </a:pPr>
            <a:r>
              <a:rPr lang="ru-RU" sz="4400" dirty="0" smtClean="0">
                <a:latin typeface="Monotype Corsiva" pitchFamily="66" charset="0"/>
              </a:rPr>
              <a:t>     Поездка Блока и Л. Д. Блок в Москву. Личное знакомство с Андреем Белым, К. Д. Бальмонтом. Интенсивное общение  с Андреем Белым, С. М. Соловьевым, В. Я. Брюсовым.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Андрей Белый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Борис Николаевич Бугаев.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Бел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1144" y="0"/>
            <a:ext cx="45628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Родители писателя.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Отец поэта, Александр Львович Бл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071546"/>
            <a:ext cx="3429024" cy="520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ать поэта_А.А.Кублицкая-Пиот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3429024" cy="504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714908" cy="442915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Monotype Corsiva" pitchFamily="66" charset="0"/>
              </a:rPr>
              <a:t>Бальмонт Константин Дмитриевич</a:t>
            </a:r>
            <a:endParaRPr lang="ru-RU" sz="6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бальмо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57166"/>
            <a:ext cx="4286280" cy="6015080"/>
          </a:xfrm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Сергей Михайлович Соловьев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972056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Monotype Corsiva" pitchFamily="66" charset="0"/>
              </a:rPr>
              <a:t>Русский поэт и религиозный философ. Близкий друг Андрея Белого (были женаты на родных сестрах Тургеневых) и своего троюродного брата Александра Блока, с которыми впоследствии разошелся.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СОЛОВЬЕВ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1311" y="1142984"/>
            <a:ext cx="4242690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286280" cy="428628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Monotype Corsiva" pitchFamily="66" charset="0"/>
              </a:rPr>
              <a:t>Брюсов Валерий Яковлевич</a:t>
            </a:r>
            <a:endParaRPr lang="ru-RU" sz="4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Брюсов еще од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-1"/>
            <a:ext cx="5000628" cy="6885545"/>
          </a:xfrm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82918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     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1904 г., Октябрь </a:t>
            </a:r>
            <a:r>
              <a:rPr lang="ru-RU" sz="4000" dirty="0" smtClean="0">
                <a:latin typeface="Monotype Corsiva" pitchFamily="66" charset="0"/>
              </a:rPr>
              <a:t>Закончена работа над университетским кандидатским сочинением «</a:t>
            </a:r>
            <a:r>
              <a:rPr lang="ru-RU" sz="4000" dirty="0" err="1" smtClean="0">
                <a:latin typeface="Monotype Corsiva" pitchFamily="66" charset="0"/>
              </a:rPr>
              <a:t>Болотов</a:t>
            </a:r>
            <a:r>
              <a:rPr lang="ru-RU" sz="4000" dirty="0" smtClean="0">
                <a:latin typeface="Monotype Corsiva" pitchFamily="66" charset="0"/>
              </a:rPr>
              <a:t> и Новиков». Вышла в свет книга «Стихи о Прекрасной Даме». В книгу вошли 93 стихотворения. Тираж – 1200 экземпляров.</a:t>
            </a:r>
          </a:p>
        </p:txBody>
      </p:sp>
      <p:pic>
        <p:nvPicPr>
          <p:cNvPr id="5" name="Рисунок 4" descr="image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642918"/>
            <a:ext cx="3857620" cy="57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57818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1906 г.,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Осень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В театре  Веры Федоровны Комиссаржевской (1863 – 1910) принята к постановке пьеса «Балаганчик». Режиссер спектакля – Всеволод </a:t>
            </a:r>
            <a:r>
              <a:rPr lang="ru-RU" dirty="0" err="1" smtClean="0">
                <a:latin typeface="Monotype Corsiva" pitchFamily="66" charset="0"/>
              </a:rPr>
              <a:t>Эмильевич</a:t>
            </a:r>
            <a:r>
              <a:rPr lang="ru-RU" dirty="0" smtClean="0">
                <a:latin typeface="Monotype Corsiva" pitchFamily="66" charset="0"/>
              </a:rPr>
              <a:t> Мейерхольд (1874 – 1904), художник – Николай Николаевич Сапунов (1880 – 1912). Музыку к спектаклю написал Михаил Алексеевич Кузмин (1872 – 1939). Блок часто бывал на репетициях. В ходе подготовки спектакля Блок познакомился с актрисой театра В. Ф. Комиссаржевской – Наталией Николаевной </a:t>
            </a:r>
            <a:r>
              <a:rPr lang="ru-RU" dirty="0" err="1" smtClean="0">
                <a:latin typeface="Monotype Corsiva" pitchFamily="66" charset="0"/>
              </a:rPr>
              <a:t>Волоховой</a:t>
            </a:r>
            <a:r>
              <a:rPr lang="ru-RU" dirty="0" smtClean="0">
                <a:latin typeface="Monotype Corsiva" pitchFamily="66" charset="0"/>
              </a:rPr>
              <a:t> (1878 - 1966), ставшей «прототипом» героини циклов «Снежная Маска» (1907), «Фаина» (1906 – 1908), отчасти, по-видимому, - прототипом Фаины, героини пьесы «Песня Судьбы» (1907 – 1908).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Н.Н.Волохова 1907 Литературный музей Пушкинского до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785794"/>
            <a:ext cx="35337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Рисунки Блока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x_1dd9ef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928678"/>
            <a:ext cx="5929322" cy="592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_67c72d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323963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66ea51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4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_584242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42914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60b9eb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9" y="1088579"/>
            <a:ext cx="3786182" cy="576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_1785e8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72100" cy="45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уточный ЗАйцев аттестат №1. Выдан Блоком Менделеевой-Блок 22 марта 1912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3872962" cy="597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Шуточный Зайцев аттестат №1. Выдан Блоком </a:t>
            </a:r>
            <a:r>
              <a:rPr lang="ru-RU" sz="2400" dirty="0" err="1" smtClean="0">
                <a:latin typeface="Monotype Corsiva" pitchFamily="66" charset="0"/>
              </a:rPr>
              <a:t>Менделеевой-Блок</a:t>
            </a:r>
            <a:r>
              <a:rPr lang="ru-RU" dirty="0" smtClean="0">
                <a:latin typeface="Monotype Corsiva" pitchFamily="66" charset="0"/>
              </a:rPr>
              <a:t> 22 марта 1912г.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Люба слева. А справа - Философов,Гиппиус,Мережков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544" y="1071546"/>
            <a:ext cx="5206456" cy="386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57620" y="214290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Люба  у Мережковского. А справа -  </a:t>
            </a:r>
          </a:p>
          <a:p>
            <a:r>
              <a:rPr lang="ru-RU" sz="2400" dirty="0" smtClean="0">
                <a:latin typeface="Monotype Corsiva" pitchFamily="66" charset="0"/>
              </a:rPr>
              <a:t>Философов, Гиппиус, Мережковский.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ким видел А.Блок фасад дома на Спиридоновке. Архитектурный пл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476926" cy="345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_4adab9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375285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2928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Таким видел А.Блок фасад дома на </a:t>
            </a:r>
            <a:r>
              <a:rPr lang="ru-RU" sz="2800" dirty="0" err="1" smtClean="0">
                <a:latin typeface="Monotype Corsiva" pitchFamily="66" charset="0"/>
              </a:rPr>
              <a:t>Спиридоновке</a:t>
            </a:r>
            <a:r>
              <a:rPr lang="ru-RU" sz="2800" dirty="0" smtClean="0">
                <a:latin typeface="Monotype Corsiva" pitchFamily="66" charset="0"/>
              </a:rPr>
              <a:t>. Архитектурный план.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3714752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Шахматово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8" name="Рисунок 7" descr="Шахматово Александра Блока Родное Подмосковь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472" y="3465553"/>
            <a:ext cx="4000528" cy="339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3714776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1889 г, 24 августа </a:t>
            </a:r>
            <a:r>
              <a:rPr lang="ru-RU" sz="2400" dirty="0" smtClean="0">
                <a:latin typeface="Monotype Corsiva" pitchFamily="66" charset="0"/>
              </a:rPr>
              <a:t>По указу Священного Синода расторгнут брак родителей Блока.  17 сентября – А. А. Бекетова – Блок вторично выходит замуж за офицера лейб-гвардии Гренадерского полка Франца Феликсовича </a:t>
            </a:r>
            <a:r>
              <a:rPr lang="ru-RU" sz="2400" dirty="0" err="1" smtClean="0">
                <a:latin typeface="Monotype Corsiva" pitchFamily="66" charset="0"/>
              </a:rPr>
              <a:t>Кублицкого</a:t>
            </a:r>
            <a:r>
              <a:rPr lang="ru-RU" sz="2400" dirty="0" smtClean="0">
                <a:latin typeface="Monotype Corsiva" pitchFamily="66" charset="0"/>
              </a:rPr>
              <a:t> – Пиоттух (1860 - 1920). Александра Андреевна с сыном переезжает на квартиру Ф. Ф. </a:t>
            </a:r>
            <a:r>
              <a:rPr lang="ru-RU" sz="2400" dirty="0" err="1" smtClean="0">
                <a:latin typeface="Monotype Corsiva" pitchFamily="66" charset="0"/>
              </a:rPr>
              <a:t>Кублицкого</a:t>
            </a:r>
            <a:r>
              <a:rPr lang="ru-RU" sz="2400" dirty="0" smtClean="0">
                <a:latin typeface="Monotype Corsiva" pitchFamily="66" charset="0"/>
              </a:rPr>
              <a:t> – Пиоттух. Здесь Блок будет жить до осени 1906 г.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А.Блок с матерью и отчимом. Петербург. 1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28604"/>
            <a:ext cx="4762500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4143380"/>
            <a:ext cx="378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А.Блок с матерью и отчимом. Петербург. 1895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4929222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1906 г. 13 января – 1907 г., 29 декабря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Написан цикл стихов «Снежная Маска».</a:t>
            </a:r>
            <a:endParaRPr lang="en-US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1910 г., 3 апреля</a:t>
            </a:r>
            <a:r>
              <a:rPr lang="en-US" sz="36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Выступает на похоронах М. А. Врубеля с речью о нем.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8 апреля</a:t>
            </a:r>
            <a:r>
              <a:rPr lang="en-US" sz="36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Выступает в Петербурге, в Обществе ревнителей художественного слова с программным докладом «О современном состоянии русского символизма».</a:t>
            </a:r>
          </a:p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200" dirty="0"/>
          </a:p>
        </p:txBody>
      </p:sp>
      <p:pic>
        <p:nvPicPr>
          <p:cNvPr id="4" name="Рисунок 3" descr="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1" y="0"/>
            <a:ext cx="3857620" cy="555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72560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1913 г.,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 января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latin typeface="Monotype Corsiva" pitchFamily="66" charset="0"/>
              </a:rPr>
              <a:t>Окончена драма «Роза и Крест».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12 июня – 3 августа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latin typeface="Monotype Corsiva" pitchFamily="66" charset="0"/>
              </a:rPr>
              <a:t>Уезжает в заграничное путешествие, посещает Францию.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Август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Драма «Роза и Крест» напечатана в №1 альманаха «Сирин».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Октябрь</a:t>
            </a:r>
            <a:r>
              <a:rPr lang="en-US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Пишет статью «Пламень»: «...Были в России «кровь, топор и красный петух», а теперь стала «книга»; а потом опять будет кровь, топор и красный петух. Не все можно предугадать и предусмотреть. Кровь и огонь могут заговорить, когда их никто не ждет. Есть Россия, которая, вырвавшись из одной революции, жадно смотрит в глаза другой, может быть, более страшной».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Первый раз слушает оперу Ж. Бизе «</a:t>
            </a:r>
            <a:r>
              <a:rPr lang="ru-RU" dirty="0" err="1" smtClean="0">
                <a:latin typeface="Monotype Corsiva" pitchFamily="66" charset="0"/>
              </a:rPr>
              <a:t>Кармен</a:t>
            </a:r>
            <a:r>
              <a:rPr lang="ru-RU" dirty="0" smtClean="0">
                <a:latin typeface="Monotype Corsiva" pitchFamily="66" charset="0"/>
              </a:rPr>
              <a:t>» в постановке петербургского Театра музыкальной драмы. Заглавную партию поет Любовь Александровна </a:t>
            </a:r>
            <a:r>
              <a:rPr lang="ru-RU" dirty="0" err="1" smtClean="0">
                <a:latin typeface="Monotype Corsiva" pitchFamily="66" charset="0"/>
              </a:rPr>
              <a:t>Дельмас</a:t>
            </a:r>
            <a:r>
              <a:rPr lang="ru-RU" dirty="0" smtClean="0">
                <a:latin typeface="Monotype Corsiva" pitchFamily="66" charset="0"/>
              </a:rPr>
              <a:t> (1884 – 1969).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юбовь Александровна Дельмас (урожденная Тишинская) в роли Карм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87795" y="0"/>
            <a:ext cx="4656205" cy="5214950"/>
          </a:xfrm>
        </p:spPr>
      </p:pic>
      <p:pic>
        <p:nvPicPr>
          <p:cNvPr id="5" name="Рисунок 4" descr="Любовь Александровна Дельмас (слева) с сестрой. 1900-ые го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1595"/>
            <a:ext cx="4429124" cy="5536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Любовь Александровна </a:t>
            </a:r>
            <a:r>
              <a:rPr lang="ru-RU" sz="2000" dirty="0" err="1" smtClean="0">
                <a:latin typeface="Monotype Corsiva" pitchFamily="66" charset="0"/>
              </a:rPr>
              <a:t>Дельмас</a:t>
            </a:r>
            <a:r>
              <a:rPr lang="ru-RU" sz="2000" dirty="0" smtClean="0">
                <a:latin typeface="Monotype Corsiva" pitchFamily="66" charset="0"/>
              </a:rPr>
              <a:t> (слева) с сестрой. 1900-ые годы.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357826"/>
            <a:ext cx="442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Любовь Александровна </a:t>
            </a:r>
            <a:r>
              <a:rPr lang="ru-RU" sz="2400" dirty="0" err="1" smtClean="0">
                <a:latin typeface="Monotype Corsiva" pitchFamily="66" charset="0"/>
              </a:rPr>
              <a:t>Дельмас</a:t>
            </a:r>
            <a:r>
              <a:rPr lang="ru-RU" sz="2400" dirty="0" smtClean="0">
                <a:latin typeface="Monotype Corsiva" pitchFamily="66" charset="0"/>
              </a:rPr>
              <a:t> (урожденная </a:t>
            </a:r>
            <a:r>
              <a:rPr lang="ru-RU" sz="2400" dirty="0" err="1" smtClean="0">
                <a:latin typeface="Monotype Corsiva" pitchFamily="66" charset="0"/>
              </a:rPr>
              <a:t>Тишинская</a:t>
            </a:r>
            <a:r>
              <a:rPr lang="ru-RU" sz="2400" dirty="0" smtClean="0">
                <a:latin typeface="Monotype Corsiva" pitchFamily="66" charset="0"/>
              </a:rPr>
              <a:t>) в роли </a:t>
            </a:r>
            <a:r>
              <a:rPr lang="ru-RU" sz="2400" dirty="0" err="1" smtClean="0">
                <a:latin typeface="Monotype Corsiva" pitchFamily="66" charset="0"/>
              </a:rPr>
              <a:t>Кармен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38" cy="17144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Блок в </a:t>
            </a:r>
            <a:r>
              <a:rPr lang="ru-RU" sz="4000" smtClean="0">
                <a:latin typeface="Monotype Corsiva" pitchFamily="66" charset="0"/>
              </a:rPr>
              <a:t>издательстве Сирина, </a:t>
            </a:r>
            <a:r>
              <a:rPr lang="ru-RU" sz="4000" dirty="0" smtClean="0">
                <a:latin typeface="Monotype Corsiva" pitchFamily="66" charset="0"/>
              </a:rPr>
              <a:t>1913-1914гг.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6" name="Содержимое 5" descr="Блок в издательстве -Сирин, 1913-1914г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50083"/>
            <a:ext cx="6858016" cy="560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829576" cy="57864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1916 г., апрель </a:t>
            </a:r>
            <a:r>
              <a:rPr lang="ru-RU" dirty="0" smtClean="0">
                <a:latin typeface="Monotype Corsiva" pitchFamily="66" charset="0"/>
              </a:rPr>
              <a:t>Вышел в свет 1-й том «Собрания стихотворений» в новой авторской редакции (Мусагет).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26 апреля </a:t>
            </a:r>
            <a:r>
              <a:rPr lang="ru-RU" dirty="0" smtClean="0">
                <a:latin typeface="Monotype Corsiva" pitchFamily="66" charset="0"/>
              </a:rPr>
              <a:t>Вышел в свет «Театр» А.А.Блока (Мусагет).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Май-июнь</a:t>
            </a:r>
            <a:r>
              <a:rPr lang="ru-RU" dirty="0" smtClean="0">
                <a:latin typeface="Monotype Corsiva" pitchFamily="66" charset="0"/>
              </a:rPr>
              <a:t> Интенсивная работа над поэмой «Возмездие».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Июнь</a:t>
            </a:r>
            <a:r>
              <a:rPr lang="ru-RU" dirty="0" smtClean="0">
                <a:latin typeface="Monotype Corsiva" pitchFamily="66" charset="0"/>
              </a:rPr>
              <a:t> Вышел в свет 2-й том «Собрания стихотворений» в новой авторской редакции (Мусагет).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июля </a:t>
            </a:r>
            <a:r>
              <a:rPr lang="ru-RU" dirty="0" smtClean="0">
                <a:latin typeface="Monotype Corsiva" pitchFamily="66" charset="0"/>
              </a:rPr>
              <a:t>Призван в действующую армию, зачислен Табельщиком в 13-ю инженерно – строительную дружину Всероссийского союза земств и городов.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Фотография Александра Александровича Блока в саду Народного Дома, Петроград, 17 мая 1916 года.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Фотография Александра Александровича Блока в саду Народного Дома, Петроград, 17 мая 1916 г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518625"/>
            <a:ext cx="7072330" cy="533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972056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7 июля </a:t>
            </a:r>
            <a:r>
              <a:rPr lang="ru-RU" sz="4000" dirty="0" smtClean="0">
                <a:latin typeface="Monotype Corsiva" pitchFamily="66" charset="0"/>
              </a:rPr>
              <a:t>Призван в действующую армию, зачислен Табельщиком в 13-ю инженерно – строительную дружину Всероссийского союза земств и городов.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26 июля </a:t>
            </a:r>
            <a:r>
              <a:rPr lang="ru-RU" sz="4000" dirty="0" smtClean="0">
                <a:latin typeface="Monotype Corsiva" pitchFamily="66" charset="0"/>
              </a:rPr>
              <a:t>Выезжает в расположение дружины (в районе г. Пинска).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Рисунок 3" descr=".Д.Менделеева-блок перед отъездом в действующую армию в качестве сестры милосердия-1914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525" y="0"/>
            <a:ext cx="3689475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528638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Л. Д. Менделеева-Блок перед отъездом в действующую армию в качестве сестры милосердия.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На военной службе в 1916г.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На военной службе в 1916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1561"/>
            <a:ext cx="9144000" cy="580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Александр Блок среди солдат и офицеров инженерной бригады 29 ноября 1916.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Александр Блок среди солдат и офицеров инженерной бригады_29 ноября 1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308189"/>
            <a:ext cx="6286512" cy="554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286248" cy="57864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1917 г., январь </a:t>
            </a:r>
            <a:r>
              <a:rPr lang="ru-RU" sz="3200" dirty="0" smtClean="0">
                <a:latin typeface="Monotype Corsiva" pitchFamily="66" charset="0"/>
              </a:rPr>
              <a:t>Пролог и первая глава поэмы «Возмездие» напечатаны в журнале «Русская мысль».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19 марта </a:t>
            </a:r>
            <a:r>
              <a:rPr lang="ru-RU" sz="3200" dirty="0" smtClean="0">
                <a:latin typeface="Monotype Corsiva" pitchFamily="66" charset="0"/>
              </a:rPr>
              <a:t>Возвращается в Петроград.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latin typeface="Monotype Corsiva" pitchFamily="66" charset="0"/>
              </a:rPr>
              <a:t>13 – 17 апреля </a:t>
            </a:r>
            <a:r>
              <a:rPr lang="ru-RU" sz="3200" dirty="0" smtClean="0">
                <a:latin typeface="Monotype Corsiva" pitchFamily="66" charset="0"/>
              </a:rPr>
              <a:t>В Москве присутствует на репетициях драмы «Роза и Крест» в Художественном театре.</a:t>
            </a:r>
          </a:p>
          <a:p>
            <a:endParaRPr lang="ru-RU" sz="3200" dirty="0"/>
          </a:p>
        </p:txBody>
      </p:sp>
      <p:pic>
        <p:nvPicPr>
          <p:cNvPr id="4" name="Рисунок 3" descr=". Фотография. 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025" y="0"/>
            <a:ext cx="43719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Гербы. 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Герб рода Бекетовых. Художник А.Кумань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1" y="0"/>
            <a:ext cx="6000760" cy="53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5357826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Герб рода Бекетовых. Художник А.Куманьков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5357850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Конец декабря </a:t>
            </a:r>
            <a:r>
              <a:rPr lang="ru-RU" sz="2400" dirty="0" smtClean="0">
                <a:latin typeface="Monotype Corsiva" pitchFamily="66" charset="0"/>
              </a:rPr>
              <a:t>Начата статья «Интеллигенция и революция».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1918 г., 7 января </a:t>
            </a:r>
            <a:r>
              <a:rPr lang="ru-RU" sz="2400" dirty="0" smtClean="0">
                <a:latin typeface="Monotype Corsiva" pitchFamily="66" charset="0"/>
              </a:rPr>
              <a:t>Записан план пьесы о Иисусе Христе.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8 января </a:t>
            </a:r>
            <a:r>
              <a:rPr lang="ru-RU" sz="2400" dirty="0" smtClean="0">
                <a:latin typeface="Monotype Corsiva" pitchFamily="66" charset="0"/>
              </a:rPr>
              <a:t>Первая запись о работе над поэмой «Двенадцать».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9 января </a:t>
            </a:r>
            <a:r>
              <a:rPr lang="ru-RU" sz="2400" dirty="0" smtClean="0">
                <a:latin typeface="Monotype Corsiva" pitchFamily="66" charset="0"/>
              </a:rPr>
              <a:t>Закончена статья «Интеллигенция и революция».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19 января </a:t>
            </a:r>
            <a:r>
              <a:rPr lang="ru-RU" sz="2400" dirty="0" smtClean="0">
                <a:latin typeface="Monotype Corsiva" pitchFamily="66" charset="0"/>
              </a:rPr>
              <a:t>(1 февраля) Статья «Интеллигенция и революция» напечатана в газете «Знамя труда».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25 января </a:t>
            </a:r>
            <a:r>
              <a:rPr lang="ru-RU" sz="2400" dirty="0" smtClean="0">
                <a:latin typeface="Monotype Corsiva" pitchFamily="66" charset="0"/>
              </a:rPr>
              <a:t>Встречается в Смольном с А. В. Луначарским, обсуждает вопрос об издании классиков «народном и школьном». Луначарский, прощаясь, говорит: «Позвольте пожать вашу руку, товарищ Блок».</a:t>
            </a:r>
          </a:p>
          <a:p>
            <a:pPr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Рисунок 4" descr="1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85728"/>
            <a:ext cx="286168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571876"/>
            <a:ext cx="2714644" cy="304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5214974" cy="6429420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1919 г., январь </a:t>
            </a:r>
            <a:r>
              <a:rPr lang="ru-RU" sz="2000" dirty="0" smtClean="0">
                <a:latin typeface="Monotype Corsiva" pitchFamily="66" charset="0"/>
              </a:rPr>
              <a:t>Подготовлен сборник стихов «Ямбы».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Январь – май  </a:t>
            </a:r>
            <a:r>
              <a:rPr lang="ru-RU" sz="2000" dirty="0" smtClean="0">
                <a:latin typeface="Monotype Corsiva" pitchFamily="66" charset="0"/>
              </a:rPr>
              <a:t>Интенсивно работает в издательстве «Всемирная литература», разрабатывает планы серии просветительских спектаклей «Исторические картины» по общему замыслу А.М. Горького, редактирует переводы произведений Генриха Гейне для нового собрания сочинений Гейне.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15 – 17  февраля </a:t>
            </a:r>
            <a:r>
              <a:rPr lang="ru-RU" sz="2000" dirty="0" smtClean="0">
                <a:latin typeface="Monotype Corsiva" pitchFamily="66" charset="0"/>
              </a:rPr>
              <a:t>Блок (в числе других знакомых и сотрудников Р.В. Иванова-Разумника) арестован Петроградской ЧК и проводит два дня в камере предварительного заключения.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9 апреля </a:t>
            </a:r>
            <a:r>
              <a:rPr lang="ru-RU" sz="2000" dirty="0" smtClean="0">
                <a:latin typeface="Monotype Corsiva" pitchFamily="66" charset="0"/>
              </a:rPr>
              <a:t>Выступает в издательстве «Всемирная литература» с программным, крайне резким и эксцентричным в историко-философских суждениях, трагическим по духу докладом «Крушение гуманизма».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Рисунок 3" descr="1919 с Людмилой Дмитриевн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0"/>
            <a:ext cx="3286116" cy="515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43" y="5214950"/>
            <a:ext cx="392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1919 с Людмилой Дмитриевной.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9803" y="714356"/>
            <a:ext cx="4074198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214942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1920 г., 27 января </a:t>
            </a:r>
            <a:r>
              <a:rPr lang="ru-RU" dirty="0" smtClean="0">
                <a:latin typeface="Monotype Corsiva" pitchFamily="66" charset="0"/>
              </a:rPr>
              <a:t>Смерть Франца Феликсовича </a:t>
            </a:r>
            <a:r>
              <a:rPr lang="ru-RU" dirty="0" err="1" smtClean="0">
                <a:latin typeface="Monotype Corsiva" pitchFamily="66" charset="0"/>
              </a:rPr>
              <a:t>Кублицкого-Пиоттух</a:t>
            </a:r>
            <a:r>
              <a:rPr lang="ru-RU" dirty="0" smtClean="0">
                <a:latin typeface="Monotype Corsiva" pitchFamily="66" charset="0"/>
              </a:rPr>
              <a:t>, отчима Блока.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Февраль</a:t>
            </a:r>
            <a:r>
              <a:rPr lang="ru-RU" dirty="0" smtClean="0">
                <a:latin typeface="Monotype Corsiva" pitchFamily="66" charset="0"/>
              </a:rPr>
              <a:t> – март Работа над подготовкой нового издания «Избранных сочинений» Лермонтова. Написана статья о Лермонтове.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Апрель</a:t>
            </a:r>
            <a:r>
              <a:rPr lang="ru-RU" dirty="0" smtClean="0">
                <a:latin typeface="Monotype Corsiva" pitchFamily="66" charset="0"/>
              </a:rPr>
              <a:t> Подготовлен сборник стихов «Седое утро».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 апреля </a:t>
            </a:r>
            <a:r>
              <a:rPr lang="ru-RU" dirty="0" smtClean="0">
                <a:latin typeface="Monotype Corsiva" pitchFamily="66" charset="0"/>
              </a:rPr>
              <a:t>Написана «Записка о двенадцати».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Май </a:t>
            </a:r>
            <a:r>
              <a:rPr lang="ru-RU" dirty="0" smtClean="0">
                <a:latin typeface="Monotype Corsiva" pitchFamily="66" charset="0"/>
              </a:rPr>
              <a:t>Поездка в Москву, выступления с чтением стихов в Политехническом музее, во Дворце искусств и др.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27 июня </a:t>
            </a:r>
            <a:r>
              <a:rPr lang="ru-RU" dirty="0" smtClean="0">
                <a:latin typeface="Monotype Corsiva" pitchFamily="66" charset="0"/>
              </a:rPr>
              <a:t>Избирается председателем Петроградского отделения Всероссийского союза поэтов.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24 августа </a:t>
            </a:r>
            <a:r>
              <a:rPr lang="ru-RU" dirty="0" smtClean="0">
                <a:latin typeface="Monotype Corsiva" pitchFamily="66" charset="0"/>
              </a:rPr>
              <a:t>Вышел сборник юношеской лирики «За гранью прошлых дней» (Изд. З.И. </a:t>
            </a:r>
            <a:r>
              <a:rPr lang="ru-RU" dirty="0" err="1" smtClean="0">
                <a:latin typeface="Monotype Corsiva" pitchFamily="66" charset="0"/>
              </a:rPr>
              <a:t>Гржебина</a:t>
            </a:r>
            <a:r>
              <a:rPr lang="ru-RU" dirty="0" smtClean="0">
                <a:latin typeface="Monotype Corsiva" pitchFamily="66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29 сентября </a:t>
            </a:r>
            <a:r>
              <a:rPr lang="ru-RU" dirty="0" smtClean="0">
                <a:latin typeface="Monotype Corsiva" pitchFamily="66" charset="0"/>
              </a:rPr>
              <a:t>Выступает с юбилейным приветствием М.А. Кузмину, в котором утверждает ценность культуры, право поэта быть «прежде всего» поэтом.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23 октября  </a:t>
            </a:r>
            <a:r>
              <a:rPr lang="ru-RU" dirty="0" smtClean="0">
                <a:latin typeface="Monotype Corsiva" pitchFamily="66" charset="0"/>
              </a:rPr>
              <a:t>Вышел сборник лирики «Седое утро» (Алконост).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429256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1921 г., январь </a:t>
            </a:r>
            <a:r>
              <a:rPr lang="ru-RU" dirty="0" smtClean="0">
                <a:latin typeface="Monotype Corsiva" pitchFamily="66" charset="0"/>
              </a:rPr>
              <a:t>В дневнике – интенсивные размышления о Гете и Пушкине, о «смысле культуры», о праве поэта на «</a:t>
            </a:r>
            <a:r>
              <a:rPr lang="ru-RU" dirty="0" err="1" smtClean="0">
                <a:latin typeface="Monotype Corsiva" pitchFamily="66" charset="0"/>
              </a:rPr>
              <a:t>самостоянье</a:t>
            </a:r>
            <a:r>
              <a:rPr lang="ru-RU" dirty="0" smtClean="0">
                <a:latin typeface="Monotype Corsiva" pitchFamily="66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5 февраля </a:t>
            </a:r>
            <a:r>
              <a:rPr lang="ru-RU" dirty="0" smtClean="0">
                <a:latin typeface="Monotype Corsiva" pitchFamily="66" charset="0"/>
              </a:rPr>
              <a:t>По просьбе сотрудников Пушкинского Дома написать «что-нибудь» в альбом, пишет стихотворение «Пушкинскому Дому».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6 февраля </a:t>
            </a:r>
            <a:r>
              <a:rPr lang="ru-RU" dirty="0" smtClean="0">
                <a:latin typeface="Monotype Corsiva" pitchFamily="66" charset="0"/>
              </a:rPr>
              <a:t>Записывает в дневнике: «Следующий сборник стихов, если будет: «Черный день».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11 февраля </a:t>
            </a:r>
            <a:r>
              <a:rPr lang="ru-RU" dirty="0" smtClean="0">
                <a:latin typeface="Monotype Corsiva" pitchFamily="66" charset="0"/>
              </a:rPr>
              <a:t>Выступает с только что написанной речью «О назначении поэта» на вечере Памяти Пушкина в Доме литераторов (вторично речь  произнесена там же, 13 февраля. В третий раз – 16 февраля). 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3 марта </a:t>
            </a:r>
            <a:r>
              <a:rPr lang="ru-RU" dirty="0" smtClean="0">
                <a:latin typeface="Monotype Corsiva" pitchFamily="66" charset="0"/>
              </a:rPr>
              <a:t>Подготовлен сборник «Отроческие стихи».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Апрель</a:t>
            </a:r>
            <a:r>
              <a:rPr lang="ru-RU" dirty="0" smtClean="0">
                <a:latin typeface="Monotype Corsiva" pitchFamily="66" charset="0"/>
              </a:rPr>
              <a:t> Написана статья «Без божества, без вдохновения».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 – 11 мая </a:t>
            </a:r>
            <a:r>
              <a:rPr lang="ru-RU" dirty="0" smtClean="0">
                <a:latin typeface="Monotype Corsiva" pitchFamily="66" charset="0"/>
              </a:rPr>
              <a:t>Последняя поездка в Москву.</a:t>
            </a:r>
          </a:p>
        </p:txBody>
      </p:sp>
      <p:pic>
        <p:nvPicPr>
          <p:cNvPr id="4" name="Рисунок 3" descr="1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00042"/>
            <a:ext cx="3543300" cy="52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3214709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Май – июнь </a:t>
            </a:r>
            <a:r>
              <a:rPr lang="ru-RU" dirty="0" smtClean="0">
                <a:latin typeface="Monotype Corsiva" pitchFamily="66" charset="0"/>
              </a:rPr>
              <a:t>Начало, постепенное обострение предсмертной болезни. Уничтожение части архива. Хлопоты (в т. ч. - А.М. Горького) о разрешении Блоку выехать для лечения за границу.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7 августа, 10 часов  3о минут утра </a:t>
            </a:r>
            <a:r>
              <a:rPr lang="ru-RU" dirty="0" smtClean="0">
                <a:latin typeface="Monotype Corsiva" pitchFamily="66" charset="0"/>
              </a:rPr>
              <a:t>Александр Блок умер.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посмертное фото_1921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71219"/>
            <a:ext cx="5929322" cy="338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Александр Блок на смертном од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214554"/>
            <a:ext cx="4214810" cy="250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3"/>
            <a:ext cx="8643998" cy="164307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10 августа </a:t>
            </a:r>
            <a:r>
              <a:rPr lang="ru-RU" dirty="0" smtClean="0">
                <a:latin typeface="Monotype Corsiva" pitchFamily="66" charset="0"/>
              </a:rPr>
              <a:t>Похороны поэта на Смоленском кладбище (в сентябре 1944 г. прах поэта был перенесен на Литераторские мостки Волкова кладбища).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Похороны Александра Блока_август 1921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686" y="1714488"/>
            <a:ext cx="8090314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гила Александра Блока на Смоленском кладбищ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9075" y="0"/>
            <a:ext cx="51149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642918"/>
            <a:ext cx="3571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Могила Александра Блока на Смоленском кладбище.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0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рб рода Блоков. Художник А.Кумань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42852"/>
            <a:ext cx="5786446" cy="510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357826"/>
            <a:ext cx="6689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Герб рода Блоков. Художник А.Куманьков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рб рода Кублицких-Пиоттух. Художник А.Кумань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2289" y="0"/>
            <a:ext cx="5881711" cy="550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572140"/>
            <a:ext cx="783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Герб рода </a:t>
            </a:r>
            <a:r>
              <a:rPr lang="ru-RU" sz="2800" dirty="0" err="1" smtClean="0">
                <a:latin typeface="Monotype Corsiva" pitchFamily="66" charset="0"/>
              </a:rPr>
              <a:t>Кублицких-Пиоттух</a:t>
            </a:r>
            <a:r>
              <a:rPr lang="ru-RU" sz="2800" dirty="0" smtClean="0">
                <a:latin typeface="Monotype Corsiva" pitchFamily="66" charset="0"/>
              </a:rPr>
              <a:t>. Художник А.Куманьков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357166"/>
            <a:ext cx="4572032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1887-1888г.</a:t>
            </a:r>
            <a:r>
              <a:rPr lang="ru-RU" dirty="0" smtClean="0">
                <a:latin typeface="Monotype Corsiva" pitchFamily="66" charset="0"/>
              </a:rPr>
              <a:t> Первые дошедшие до нас детские опыты Блока в стихах и прозе. «Ранние попытки писать обнаруживают только великую нежность Саши к матери, а также его пристрастие к кораблям и кошкам».</a:t>
            </a:r>
          </a:p>
          <a:p>
            <a:endParaRPr lang="ru-RU" dirty="0"/>
          </a:p>
        </p:txBody>
      </p:sp>
      <p:pic>
        <p:nvPicPr>
          <p:cNvPr id="6" name="Рисунок 5" descr="С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28604"/>
            <a:ext cx="3803437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88"/>
            <a:ext cx="4329114" cy="57689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1891г., 27 августа </a:t>
            </a:r>
            <a:r>
              <a:rPr lang="ru-RU" dirty="0" smtClean="0">
                <a:latin typeface="Monotype Corsiva" pitchFamily="66" charset="0"/>
              </a:rPr>
              <a:t>Принят в 1-й класс Санкт-Петербургской Введенской (позднее – имени Петра Великого) гимназии (Большой Проспект Петербургской стороны, д. 37/39). В очерке «Исповедь язычника» (1918) охарактеризует гимназию и соучеников достаточно  жестко.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АЛЕКСАНДР БЛОК (1880-19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642918"/>
            <a:ext cx="3215863" cy="524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901</TotalTime>
  <Words>2283</Words>
  <Application>Microsoft Office PowerPoint</Application>
  <PresentationFormat>Экран (4:3)</PresentationFormat>
  <Paragraphs>117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Техническая</vt:lpstr>
      <vt:lpstr>Жизнь и творчество Александра Александровича Блока</vt:lpstr>
      <vt:lpstr>Детство и семья.</vt:lpstr>
      <vt:lpstr>Родители писателя.</vt:lpstr>
      <vt:lpstr>Слайд 4</vt:lpstr>
      <vt:lpstr>Гербы. </vt:lpstr>
      <vt:lpstr>Слайд 6</vt:lpstr>
      <vt:lpstr>Слайд 7</vt:lpstr>
      <vt:lpstr>Слайд 8</vt:lpstr>
      <vt:lpstr>Слайд 9</vt:lpstr>
      <vt:lpstr>Слайд 10</vt:lpstr>
      <vt:lpstr>Шахматово, 1894</vt:lpstr>
      <vt:lpstr>Первая любовь Блока.</vt:lpstr>
      <vt:lpstr>Блок в театре.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Блок в роли скупого рыцаря 1899г.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Андрей Белый</vt:lpstr>
      <vt:lpstr>Бальмонт Константин Дмитриевич</vt:lpstr>
      <vt:lpstr>Сергей Михайлович Соловьев</vt:lpstr>
      <vt:lpstr>Брюсов Валерий Яковлевич</vt:lpstr>
      <vt:lpstr>Слайд 33</vt:lpstr>
      <vt:lpstr>Слайд 34</vt:lpstr>
      <vt:lpstr>Рисунки Блока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Блок в издательстве Сирина, 1913-1914гг.</vt:lpstr>
      <vt:lpstr>Слайд 44</vt:lpstr>
      <vt:lpstr>Фотография Александра Александровича Блока в саду Народного Дома, Петроград, 17 мая 1916 года.</vt:lpstr>
      <vt:lpstr>Слайд 46</vt:lpstr>
      <vt:lpstr>На военной службе в 1916г.</vt:lpstr>
      <vt:lpstr>Александр Блок среди солдат и офицеров инженерной бригады 29 ноября 1916.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Пользователь Windows</cp:lastModifiedBy>
  <cp:revision>99</cp:revision>
  <dcterms:created xsi:type="dcterms:W3CDTF">2009-09-21T12:36:23Z</dcterms:created>
  <dcterms:modified xsi:type="dcterms:W3CDTF">2020-11-26T06:05:36Z</dcterms:modified>
</cp:coreProperties>
</file>