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2"/>
  </p:notesMasterIdLst>
  <p:sldIdLst>
    <p:sldId id="325" r:id="rId2"/>
    <p:sldId id="337" r:id="rId3"/>
    <p:sldId id="336" r:id="rId4"/>
    <p:sldId id="335" r:id="rId5"/>
    <p:sldId id="341" r:id="rId6"/>
    <p:sldId id="342" r:id="rId7"/>
    <p:sldId id="339" r:id="rId8"/>
    <p:sldId id="345" r:id="rId9"/>
    <p:sldId id="344" r:id="rId10"/>
    <p:sldId id="34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CC"/>
    <a:srgbClr val="990099"/>
    <a:srgbClr val="660033"/>
    <a:srgbClr val="EA36D5"/>
    <a:srgbClr val="0000CC"/>
    <a:srgbClr val="000099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36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94E6D6-7657-40AC-881C-A61F802AE71F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943652-6C46-4E9F-8329-373645C52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784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E944D-928D-4F2D-B866-B0403E5ACD51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673C3B-C4D5-492E-872C-FD9F49CD2C9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709EB-14A0-4848-BA2A-CD9F095E88EE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49B9-7100-4A35-9DB7-670FA42E59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32ED6-A8F7-49B7-99FA-E9D2858CB05F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2FDFD-55C0-4856-ACE9-2B55A9BA03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AD35A9-ED03-4EC3-BC0E-26CA64763D63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4F3B-05E8-4E30-9D25-650A7FCF0C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6ABFC-BD18-4A0D-9DBE-040BABC3C0DC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451E-5913-4696-ABB5-3C23F45C5D4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7AC03-7DFF-4CA6-944D-1E6E82DCEED5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1E12-C062-4D84-871A-DEE5289132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4ACB4-DAC5-47F5-BE7B-854C8D04B1C3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BD7-20F2-4C1F-9D73-7C9793D2F2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608DD-22C9-41E7-AA01-D06D5D56E9FF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31C3-4CDD-430E-9379-B07095C6B53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03306-7570-4F1C-88F0-3DA1AE62CC70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3213-41D8-41F5-BD8C-A3388AEA4F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8BA21-A827-4F39-AE1D-A925D17FAD0B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6A06-8307-47C6-A6D5-22928CE756C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308061-D48B-45D6-B849-D9AD2924554E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636C-31D1-4896-BCC1-450E116B5E9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09110F-4DD8-4EEF-9705-BD87EC871552}" type="datetimeFigureOut">
              <a:rPr lang="ru-RU" smtClean="0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1CA7D3-6390-4B4D-8B2D-41BC069CE07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06488"/>
            <a:ext cx="6840537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1331913" y="1106488"/>
            <a:ext cx="64801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4800" b="1" i="1" dirty="0">
                <a:latin typeface="Calibri" panose="020F0502020204030204" pitchFamily="34" charset="0"/>
              </a:rPr>
              <a:t>Закладка в технике</a:t>
            </a:r>
            <a:r>
              <a:rPr lang="ru-RU" altLang="ru-RU" sz="5400" b="1" i="1" dirty="0">
                <a:latin typeface="Calibri" panose="020F0502020204030204" pitchFamily="34" charset="0"/>
              </a:rPr>
              <a:t> </a:t>
            </a:r>
            <a:r>
              <a:rPr lang="ru-RU" altLang="ru-RU" sz="4000" b="1" i="1" dirty="0" smtClean="0">
                <a:latin typeface="Calibri" panose="020F0502020204030204" pitchFamily="34" charset="0"/>
              </a:rPr>
              <a:t>«</a:t>
            </a:r>
            <a:r>
              <a:rPr lang="ru-RU" altLang="ru-RU" sz="5400" b="1" i="1" dirty="0" err="1">
                <a:latin typeface="Calibri" panose="020F0502020204030204" pitchFamily="34" charset="0"/>
              </a:rPr>
              <a:t>И</a:t>
            </a:r>
            <a:r>
              <a:rPr lang="ru-RU" altLang="ru-RU" sz="5400" b="1" i="1" dirty="0" err="1" smtClean="0">
                <a:latin typeface="Calibri" panose="020F0502020204030204" pitchFamily="34" charset="0"/>
              </a:rPr>
              <a:t>зонить</a:t>
            </a:r>
            <a:r>
              <a:rPr lang="ru-RU" altLang="ru-RU" sz="4000" b="1" i="1" dirty="0">
                <a:latin typeface="Calibri" panose="020F0502020204030204" pitchFamily="34" charset="0"/>
              </a:rPr>
              <a:t>»</a:t>
            </a:r>
            <a:r>
              <a:rPr lang="ru-RU" altLang="ru-RU" sz="5400" b="1" i="1" dirty="0">
                <a:solidFill>
                  <a:srgbClr val="800080"/>
                </a:solidFill>
                <a:latin typeface="Calibri" panose="020F0502020204030204" pitchFamily="34" charset="0"/>
              </a:rPr>
              <a:t/>
            </a:r>
            <a:br>
              <a:rPr lang="ru-RU" altLang="ru-RU" sz="5400" b="1" i="1" dirty="0">
                <a:solidFill>
                  <a:srgbClr val="800080"/>
                </a:solidFill>
                <a:latin typeface="Calibri" panose="020F0502020204030204" pitchFamily="34" charset="0"/>
              </a:rPr>
            </a:br>
            <a:endParaRPr lang="ru-RU" altLang="ru-RU" sz="5400" i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C:\Users\Светлана\Desktop\СРОЧНО\ФОТО для презентации Изонить закладка\20200428_184325.jpg"/>
          <p:cNvPicPr>
            <a:picLocks noChangeAspect="1" noChangeArrowheads="1"/>
          </p:cNvPicPr>
          <p:nvPr/>
        </p:nvPicPr>
        <p:blipFill rotWithShape="1">
          <a:blip r:embed="rId3"/>
          <a:srcRect l="20949" t="9623" r="28617" b="14250"/>
          <a:stretch/>
        </p:blipFill>
        <p:spPr bwMode="auto">
          <a:xfrm>
            <a:off x="971550" y="2439988"/>
            <a:ext cx="1235075" cy="3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0" y="333375"/>
            <a:ext cx="914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 i="1" dirty="0">
                <a:latin typeface="Calibri" panose="020F0502020204030204" pitchFamily="34" charset="0"/>
              </a:rPr>
              <a:t>Закладка 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 i="1" dirty="0">
                <a:latin typeface="Calibri" panose="020F0502020204030204" pitchFamily="34" charset="0"/>
              </a:rPr>
              <a:t>в технике «</a:t>
            </a:r>
            <a:r>
              <a:rPr lang="ru-RU" altLang="ru-RU" sz="3200" b="1" i="1" dirty="0" err="1">
                <a:latin typeface="Calibri" panose="020F0502020204030204" pitchFamily="34" charset="0"/>
              </a:rPr>
              <a:t>изонить</a:t>
            </a:r>
            <a:r>
              <a:rPr lang="ru-RU" altLang="ru-RU" sz="3200" b="1" i="1" dirty="0">
                <a:latin typeface="Calibri" panose="020F0502020204030204" pitchFamily="34" charset="0"/>
              </a:rPr>
              <a:t>» </a:t>
            </a:r>
          </a:p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ru-RU" sz="3200" b="1" i="1" dirty="0">
                <a:latin typeface="Calibri" panose="020F0502020204030204" pitchFamily="34" charset="0"/>
              </a:rPr>
              <a:t>готова</a:t>
            </a:r>
            <a:br>
              <a:rPr lang="ru-RU" altLang="ru-RU" sz="3200" b="1" i="1" dirty="0">
                <a:latin typeface="Calibri" panose="020F0502020204030204" pitchFamily="34" charset="0"/>
              </a:rPr>
            </a:br>
            <a:endParaRPr lang="ru-RU" altLang="ru-RU" sz="3200" i="1" dirty="0"/>
          </a:p>
          <a:p>
            <a:pPr algn="just" eaLnBrk="1" hangingPunct="1"/>
            <a:r>
              <a:rPr lang="ru-RU" altLang="ru-RU" sz="2400" b="1" dirty="0">
                <a:solidFill>
                  <a:srgbClr val="80008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179638"/>
            <a:ext cx="180022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305050"/>
            <a:ext cx="184626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188" y="260350"/>
            <a:ext cx="7921625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400" b="1" dirty="0">
                <a:latin typeface="Calibri"/>
              </a:rPr>
              <a:t>«</a:t>
            </a:r>
            <a:r>
              <a:rPr lang="ru-RU" altLang="ru-RU" sz="2800" b="1" dirty="0" err="1">
                <a:latin typeface="Calibri"/>
              </a:rPr>
              <a:t>Изонить</a:t>
            </a:r>
            <a:r>
              <a:rPr lang="ru-RU" altLang="ru-RU" sz="2400" b="1" dirty="0">
                <a:latin typeface="Calibri"/>
              </a:rPr>
              <a:t>» - г</a:t>
            </a:r>
            <a:r>
              <a:rPr lang="ru-RU" sz="2400" b="1" dirty="0">
                <a:latin typeface="Calibri"/>
              </a:rPr>
              <a:t>рафическая вышивка, полученная нитками  на  картоне  или  другом  твёрдом  основании. </a:t>
            </a:r>
          </a:p>
          <a:p>
            <a:pPr algn="just">
              <a:defRPr/>
            </a:pPr>
            <a:endParaRPr lang="ru-RU" sz="2400" b="1" dirty="0">
              <a:latin typeface="Calibri"/>
            </a:endParaRPr>
          </a:p>
          <a:p>
            <a:pPr algn="just">
              <a:defRPr/>
            </a:pPr>
            <a:r>
              <a:rPr lang="ru-RU" sz="2400" b="1" dirty="0">
                <a:latin typeface="Calibri"/>
              </a:rPr>
              <a:t>С  помощью  этой  техники  можно  создавать: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latin typeface="Calibri"/>
              </a:rPr>
              <a:t>  красивые  открытки,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latin typeface="Calibri"/>
              </a:rPr>
              <a:t>сувениры,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latin typeface="Calibri"/>
              </a:rPr>
              <a:t>обложки  и  закладки  для  книг,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latin typeface="Calibri"/>
              </a:rPr>
              <a:t>упаковочные  коробочки,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latin typeface="Calibri"/>
              </a:rPr>
              <a:t>декоративные  панно,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u-RU" sz="2400" b="1" i="1" dirty="0">
                <a:latin typeface="Calibri"/>
              </a:rPr>
              <a:t>орнаменты.</a:t>
            </a:r>
          </a:p>
          <a:p>
            <a:pPr algn="just">
              <a:defRPr/>
            </a:pPr>
            <a:endParaRPr lang="ru-RU" sz="2400" b="1" dirty="0">
              <a:solidFill>
                <a:srgbClr val="800080"/>
              </a:solidFill>
              <a:latin typeface="Calibri"/>
            </a:endParaRPr>
          </a:p>
          <a:p>
            <a:pPr algn="just">
              <a:defRPr/>
            </a:pPr>
            <a:endParaRPr lang="ru-RU" sz="2400" b="1" dirty="0">
              <a:solidFill>
                <a:srgbClr val="800080"/>
              </a:solidFill>
              <a:latin typeface="Calibri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24363"/>
            <a:ext cx="2182812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52900"/>
            <a:ext cx="202565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73475"/>
            <a:ext cx="2584450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188" y="476250"/>
            <a:ext cx="7993062" cy="514032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 i="1" dirty="0">
              <a:solidFill>
                <a:srgbClr val="6600CC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3200" b="1" dirty="0">
                <a:latin typeface="Calibri" panose="020F0502020204030204" pitchFamily="34" charset="0"/>
              </a:rPr>
              <a:t>Цель:</a:t>
            </a:r>
            <a:r>
              <a:rPr lang="ru-RU" altLang="ru-RU" sz="3200" b="1" dirty="0">
                <a:latin typeface="Calibri" panose="020F0502020204030204" pitchFamily="34" charset="0"/>
                <a:ea typeface="Arial Unicode MS" pitchFamily="34" charset="-128"/>
                <a:cs typeface="Times New Roman" panose="02020603050405020304" pitchFamily="18" charset="0"/>
              </a:rPr>
              <a:t>  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Выполнить  закладку  в  технике  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изонить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eaLnBrk="1" hangingPunct="1"/>
            <a:endParaRPr lang="ru-RU" altLang="ru-RU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3200" b="1" dirty="0">
                <a:latin typeface="Calibri" panose="020F0502020204030204" pitchFamily="34" charset="0"/>
              </a:rPr>
              <a:t>Задачи:  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 b="1" dirty="0">
                <a:latin typeface="Calibri" panose="020F0502020204030204" pitchFamily="34" charset="0"/>
              </a:rPr>
              <a:t>Выбрать  вариант  рисунка  для  закладки  из  трёх  предложенных  образцов.</a:t>
            </a:r>
          </a:p>
          <a:p>
            <a:pPr eaLnBrk="1" hangingPunct="1">
              <a:buFontTx/>
              <a:buAutoNum type="arabicPeriod"/>
            </a:pPr>
            <a:endParaRPr lang="ru-RU" altLang="ru-RU" sz="2400" b="1" dirty="0">
              <a:latin typeface="Calibri" panose="020F0502020204030204" pitchFamily="34" charset="0"/>
            </a:endParaRPr>
          </a:p>
          <a:p>
            <a:pPr eaLnBrk="1" hangingPunct="1">
              <a:buFontTx/>
              <a:buAutoNum type="arabicPeriod" startAt="2"/>
            </a:pPr>
            <a:r>
              <a:rPr lang="ru-RU" altLang="ru-RU" sz="2400" b="1" dirty="0">
                <a:latin typeface="Calibri" panose="020F0502020204030204" pitchFamily="34" charset="0"/>
                <a:ea typeface="Arial Unicode MS" pitchFamily="34" charset="-128"/>
              </a:rPr>
              <a:t>На  картоне  нарисовать  свой   выбранный рисунок.</a:t>
            </a:r>
          </a:p>
          <a:p>
            <a:pPr eaLnBrk="1" hangingPunct="1"/>
            <a:endParaRPr lang="ru-RU" altLang="ru-RU" sz="2400" b="1" dirty="0">
              <a:latin typeface="Calibri" panose="020F0502020204030204" pitchFamily="34" charset="0"/>
              <a:ea typeface="Arial Unicode MS" pitchFamily="34" charset="-128"/>
            </a:endParaRPr>
          </a:p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  <a:ea typeface="Arial Unicode MS" pitchFamily="34" charset="-128"/>
              </a:rPr>
              <a:t>3.   </a:t>
            </a:r>
            <a:r>
              <a:rPr lang="ru-RU" altLang="ru-RU" sz="2400" b="1" dirty="0">
                <a:latin typeface="Calibri" panose="020F0502020204030204" pitchFamily="34" charset="0"/>
              </a:rPr>
              <a:t>Сделать  проколы  иглой   на  картоне.</a:t>
            </a:r>
          </a:p>
          <a:p>
            <a:pPr eaLnBrk="1" hangingPunct="1"/>
            <a:endParaRPr lang="ru-RU" altLang="ru-RU" sz="24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ru-RU" altLang="ru-RU" sz="2400" b="1" dirty="0">
                <a:latin typeface="Calibri" panose="020F0502020204030204" pitchFamily="34" charset="0"/>
                <a:ea typeface="Arial Unicode MS" pitchFamily="34" charset="-128"/>
              </a:rPr>
              <a:t>4.    Вышить   закладку  на  картоне.</a:t>
            </a:r>
          </a:p>
          <a:p>
            <a:pPr eaLnBrk="1" hangingPunct="1"/>
            <a:endParaRPr lang="ru-RU" altLang="ru-RU" sz="1600" dirty="0">
              <a:solidFill>
                <a:srgbClr val="000000"/>
              </a:solidFill>
              <a:latin typeface="Times New Roman, serif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78325"/>
            <a:ext cx="2036762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852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Calibri" panose="020F0502020204030204" pitchFamily="34" charset="0"/>
                <a:cs typeface="Aharoni" panose="02010803020104030203" pitchFamily="2" charset="-79"/>
              </a:rPr>
              <a:t>Для   работы   потребуется:</a:t>
            </a:r>
          </a:p>
          <a:p>
            <a:pPr algn="ctr" eaLnBrk="1" hangingPunct="1"/>
            <a:r>
              <a:rPr lang="ru-RU" altLang="ru-RU" sz="2400" b="1" i="1" dirty="0">
                <a:latin typeface="Calibri" panose="020F0502020204030204" pitchFamily="34" charset="0"/>
              </a:rPr>
              <a:t>Материалы  и  инструменты</a:t>
            </a:r>
          </a:p>
          <a:p>
            <a:pPr algn="ctr" eaLnBrk="1" hangingPunct="1"/>
            <a:endParaRPr lang="ru-RU" altLang="ru-RU" sz="2400" b="1" i="1" dirty="0">
              <a:solidFill>
                <a:srgbClr val="800080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63713"/>
            <a:ext cx="143986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763713"/>
            <a:ext cx="1522412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771650"/>
            <a:ext cx="1512887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/>
          <a:stretch>
            <a:fillRect/>
          </a:stretch>
        </p:blipFill>
        <p:spPr bwMode="auto">
          <a:xfrm>
            <a:off x="4237038" y="1738313"/>
            <a:ext cx="7112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738313"/>
            <a:ext cx="1538287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"/>
          <a:stretch>
            <a:fillRect/>
          </a:stretch>
        </p:blipFill>
        <p:spPr bwMode="auto">
          <a:xfrm>
            <a:off x="2836863" y="4298950"/>
            <a:ext cx="1749425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378325"/>
            <a:ext cx="126523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298950"/>
            <a:ext cx="13684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0822"/>
          <a:stretch>
            <a:fillRect/>
          </a:stretch>
        </p:blipFill>
        <p:spPr bwMode="auto">
          <a:xfrm>
            <a:off x="539750" y="4298950"/>
            <a:ext cx="1833563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Прямоугольник 2"/>
          <p:cNvSpPr>
            <a:spLocks noChangeArrowheads="1"/>
          </p:cNvSpPr>
          <p:nvPr/>
        </p:nvSpPr>
        <p:spPr bwMode="auto">
          <a:xfrm>
            <a:off x="539750" y="30035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 i="1">
                <a:solidFill>
                  <a:srgbClr val="6600CC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5134" name="Прямоугольник 4"/>
          <p:cNvSpPr>
            <a:spLocks noChangeArrowheads="1"/>
          </p:cNvSpPr>
          <p:nvPr/>
        </p:nvSpPr>
        <p:spPr bwMode="auto">
          <a:xfrm>
            <a:off x="3587750" y="32289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504950"/>
            <a:ext cx="38862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Calibri" panose="020F0502020204030204" pitchFamily="34" charset="0"/>
              </a:rPr>
              <a:t>Три  варианта  закладки </a:t>
            </a:r>
          </a:p>
          <a:p>
            <a:pPr algn="just" eaLnBrk="1" hangingPunct="1"/>
            <a:endParaRPr lang="ru-RU" altLang="ru-RU" sz="2400" b="1" dirty="0">
              <a:solidFill>
                <a:srgbClr val="80008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8" name="Picture 2" descr="C:\Users\Светлана\Desktop\СРОЧНО\ФОТО для презентации Изонить закладка\20200428_185805.jpg"/>
          <p:cNvPicPr>
            <a:picLocks noChangeAspect="1" noChangeArrowheads="1"/>
          </p:cNvPicPr>
          <p:nvPr/>
        </p:nvPicPr>
        <p:blipFill rotWithShape="1">
          <a:blip r:embed="rId3"/>
          <a:srcRect l="8524" t="11613" r="6203" b="24785"/>
          <a:stretch/>
        </p:blipFill>
        <p:spPr bwMode="auto">
          <a:xfrm>
            <a:off x="2339975" y="3084513"/>
            <a:ext cx="1809750" cy="330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975" y="1125538"/>
            <a:ext cx="6553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800080"/>
              </a:solidFill>
              <a:latin typeface="Calibri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latin typeface="Calibri"/>
              </a:rPr>
              <a:t>Выбрать   вариант  рисунка   для закладки.</a:t>
            </a:r>
          </a:p>
          <a:p>
            <a:pPr marL="457200" indent="-457200">
              <a:buFontTx/>
              <a:buAutoNum type="arabicPeriod"/>
              <a:defRPr/>
            </a:pPr>
            <a:endParaRPr lang="ru-RU" sz="2400" b="1" dirty="0">
              <a:latin typeface="Calibri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ru-RU" sz="2400" b="1" dirty="0">
                <a:latin typeface="Calibri"/>
              </a:rPr>
              <a:t>Отрезать   две  полоски   картона  размером 6х21 см.</a:t>
            </a:r>
          </a:p>
          <a:p>
            <a:pPr>
              <a:defRPr/>
            </a:pPr>
            <a:endParaRPr lang="ru-RU" sz="2400" b="1" dirty="0">
              <a:solidFill>
                <a:srgbClr val="800080"/>
              </a:solidFill>
              <a:latin typeface="Calibri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/>
          <a:stretch>
            <a:fillRect/>
          </a:stretch>
        </p:blipFill>
        <p:spPr bwMode="auto">
          <a:xfrm>
            <a:off x="782638" y="987425"/>
            <a:ext cx="1176337" cy="38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Прямоугольник 2"/>
          <p:cNvSpPr>
            <a:spLocks noChangeArrowheads="1"/>
          </p:cNvSpPr>
          <p:nvPr/>
        </p:nvSpPr>
        <p:spPr bwMode="auto">
          <a:xfrm>
            <a:off x="0" y="5635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80008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dirty="0">
                <a:latin typeface="Calibri" panose="020F0502020204030204" pitchFamily="34" charset="0"/>
              </a:rPr>
              <a:t>Практическая    работа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C:\Users\Светлана\Desktop\СРОЧНО\ФОТО для презентации Изонить закладка\20200428_193134.jpg"/>
          <p:cNvPicPr>
            <a:picLocks noChangeAspect="1" noChangeArrowheads="1"/>
          </p:cNvPicPr>
          <p:nvPr/>
        </p:nvPicPr>
        <p:blipFill rotWithShape="1">
          <a:blip r:embed="rId3"/>
          <a:srcRect l="12839" t="12043" r="24784" b="20430"/>
          <a:stretch/>
        </p:blipFill>
        <p:spPr bwMode="auto">
          <a:xfrm>
            <a:off x="684213" y="830263"/>
            <a:ext cx="2079625" cy="463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575" y="836613"/>
            <a:ext cx="5472113" cy="4154487"/>
          </a:xfrm>
          <a:prstGeom prst="rect">
            <a:avLst/>
          </a:prstGeom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 sz="2400" b="1" dirty="0">
                <a:latin typeface="Calibri" panose="020F0502020204030204" pitchFamily="34" charset="0"/>
              </a:rPr>
              <a:t>Простым   карандашом  нарисовать листочки   на  бумаге  (черновике).   </a:t>
            </a:r>
          </a:p>
          <a:p>
            <a:pPr eaLnBrk="1" hangingPunct="1">
              <a:buFontTx/>
              <a:buAutoNum type="arabicPeriod" startAt="3"/>
            </a:pPr>
            <a:endParaRPr lang="ru-RU" altLang="ru-RU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 startAt="3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Закрепить   черновик  и  картон  скрепками.</a:t>
            </a:r>
          </a:p>
          <a:p>
            <a:pPr eaLnBrk="1" hangingPunct="1"/>
            <a:endParaRPr lang="ru-RU" altLang="ru-RU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 startAt="4"/>
            </a:pPr>
            <a:r>
              <a:rPr lang="ru-RU" altLang="ru-RU" sz="2400" b="1" dirty="0">
                <a:latin typeface="Calibri" panose="020F0502020204030204" pitchFamily="34" charset="0"/>
              </a:rPr>
              <a:t>К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артон   и  черновик  с  листочками </a:t>
            </a:r>
            <a:r>
              <a:rPr lang="ru-RU" altLang="ru-RU" sz="2400" b="1" dirty="0">
                <a:latin typeface="Calibri" panose="020F0502020204030204" pitchFamily="34" charset="0"/>
              </a:rPr>
              <a:t>п</a:t>
            </a: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оложить   на  поролон.</a:t>
            </a:r>
          </a:p>
          <a:p>
            <a:pPr eaLnBrk="1" hangingPunct="1"/>
            <a:endParaRPr lang="ru-RU" altLang="ru-RU" sz="2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 startAt="5"/>
            </a:pPr>
            <a:r>
              <a:rPr lang="ru-RU" alt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Иголкой   проколоть   дырочки  на  расстоянии   0,5 см    друг   от  друга. </a:t>
            </a:r>
            <a:endParaRPr lang="ru-RU" altLang="ru-RU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C:\Users\Светлана\Desktop\СРОЧНО\ФОТО для презентации Изонить закладка\20200428_181622.jpg"/>
          <p:cNvPicPr>
            <a:picLocks noChangeAspect="1" noChangeArrowheads="1"/>
          </p:cNvPicPr>
          <p:nvPr/>
        </p:nvPicPr>
        <p:blipFill rotWithShape="1">
          <a:blip r:embed="rId3"/>
          <a:srcRect l="18747" t="12681" r="17398" b="31680"/>
          <a:stretch/>
        </p:blipFill>
        <p:spPr bwMode="auto">
          <a:xfrm>
            <a:off x="611188" y="765175"/>
            <a:ext cx="178593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4038" y="549275"/>
            <a:ext cx="56546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 startAt="6"/>
              <a:defRPr/>
            </a:pPr>
            <a:r>
              <a:rPr lang="ru-RU" sz="2400" b="1" dirty="0">
                <a:latin typeface="Calibri"/>
              </a:rPr>
              <a:t>Убрать  скрепки. На  лицевой   стороне   картон – гладкий,  а   на   изнаночной  стороне  с   бугорками.   </a:t>
            </a:r>
          </a:p>
          <a:p>
            <a:pPr marL="457200" indent="-457200" algn="just">
              <a:buFontTx/>
              <a:buAutoNum type="arabicPeriod" startAt="6"/>
              <a:defRPr/>
            </a:pPr>
            <a:endParaRPr lang="ru-RU" sz="2400" b="1" dirty="0">
              <a:latin typeface="Calibri"/>
            </a:endParaRPr>
          </a:p>
          <a:p>
            <a:pPr marL="457200" indent="-457200" algn="just">
              <a:buFontTx/>
              <a:buAutoNum type="arabicPeriod" startAt="6"/>
              <a:defRPr/>
            </a:pPr>
            <a:r>
              <a:rPr lang="ru-RU" sz="2400" b="1" dirty="0">
                <a:latin typeface="Calibri"/>
              </a:rPr>
              <a:t>Начать   вышивать  иголкой с ниткой в  одно  сложение  по   проколотым   точкам.</a:t>
            </a:r>
          </a:p>
          <a:p>
            <a:pPr algn="just">
              <a:defRPr/>
            </a:pPr>
            <a:endParaRPr lang="ru-RU" sz="2400" b="1" dirty="0">
              <a:latin typeface="Calibri"/>
            </a:endParaRPr>
          </a:p>
          <a:p>
            <a:pPr marL="457200" indent="-457200" algn="just">
              <a:buFontTx/>
              <a:buAutoNum type="arabicPeriod" startAt="8"/>
              <a:tabLst>
                <a:tab pos="442913" algn="l"/>
              </a:tabLst>
              <a:defRPr/>
            </a:pPr>
            <a:r>
              <a:rPr lang="ru-RU" sz="2400" b="1" dirty="0">
                <a:latin typeface="Calibri"/>
              </a:rPr>
              <a:t>Закрепить    конец   нитки   с     изнаночной  стороны   скотчем. </a:t>
            </a:r>
          </a:p>
          <a:p>
            <a:pPr marL="457200" indent="-457200" algn="just">
              <a:buFontTx/>
              <a:buAutoNum type="arabicPeriod" startAt="8"/>
              <a:tabLst>
                <a:tab pos="442913" algn="l"/>
              </a:tabLst>
              <a:defRPr/>
            </a:pPr>
            <a:endParaRPr lang="ru-RU" sz="2400" b="1" dirty="0">
              <a:latin typeface="Calibri"/>
            </a:endParaRPr>
          </a:p>
          <a:p>
            <a:pPr marL="457200" indent="-457200" algn="just">
              <a:buFontTx/>
              <a:buAutoNum type="arabicPeriod" startAt="8"/>
              <a:tabLst>
                <a:tab pos="442913" algn="l"/>
              </a:tabLst>
              <a:defRPr/>
            </a:pPr>
            <a:r>
              <a:rPr lang="ru-RU" sz="2400" b="1" dirty="0">
                <a:latin typeface="Calibri"/>
              </a:rPr>
              <a:t>При  вышивании  нить  подтягивать, чтобы   на  лицевой  стороне  рисунок  не  провисал.          </a:t>
            </a:r>
          </a:p>
          <a:p>
            <a:pPr algn="just">
              <a:defRPr/>
            </a:pPr>
            <a:endParaRPr lang="ru-RU" sz="2400" b="1" dirty="0">
              <a:solidFill>
                <a:srgbClr val="800080"/>
              </a:solidFill>
              <a:latin typeface="Calibri"/>
            </a:endParaRP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3001963" y="32448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9155" name="Picture 3" descr="C:\Users\Светлана\Desktop\СРОЧНО\ФОТО для презентации Изонить закладка\20200428_184236.jpg"/>
          <p:cNvPicPr>
            <a:picLocks noChangeAspect="1" noChangeArrowheads="1"/>
          </p:cNvPicPr>
          <p:nvPr/>
        </p:nvPicPr>
        <p:blipFill rotWithShape="1">
          <a:blip r:embed="rId4"/>
          <a:srcRect l="28765" t="15351" r="30092" b="19711"/>
          <a:stretch/>
        </p:blipFill>
        <p:spPr bwMode="auto">
          <a:xfrm>
            <a:off x="1835150" y="2852738"/>
            <a:ext cx="935038" cy="303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Users\Светлана\Desktop\СРОЧНО\Фон для пезентации к 9 мая\s120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C:\Users\Светлана\Desktop\СРОЧНО\ФОТО для презентации Изонить закладка\20200428_184403.jpg"/>
          <p:cNvPicPr>
            <a:picLocks noChangeAspect="1" noChangeArrowheads="1"/>
          </p:cNvPicPr>
          <p:nvPr/>
        </p:nvPicPr>
        <p:blipFill rotWithShape="1">
          <a:blip r:embed="rId3"/>
          <a:srcRect l="18591" t="9248" r="28764" b="13333"/>
          <a:stretch/>
        </p:blipFill>
        <p:spPr bwMode="auto">
          <a:xfrm>
            <a:off x="684213" y="836613"/>
            <a:ext cx="1462087" cy="394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2700338" y="692150"/>
            <a:ext cx="6048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latin typeface="Calibri" panose="020F0502020204030204" pitchFamily="34" charset="0"/>
              </a:rPr>
              <a:t>10. С обратной  стороны  готовой      закладки   приклеить   вторую полоску  картона. </a:t>
            </a:r>
          </a:p>
          <a:p>
            <a:pPr algn="just" eaLnBrk="1" hangingPunct="1"/>
            <a:endParaRPr lang="ru-RU" altLang="ru-RU" sz="2400" b="1" dirty="0">
              <a:solidFill>
                <a:srgbClr val="800080"/>
              </a:solidFill>
              <a:latin typeface="Calibri" panose="020F0502020204030204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20669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1342</TotalTime>
  <Words>224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 в технике «Изонить»</dc:title>
  <dc:creator>Computer</dc:creator>
  <cp:lastModifiedBy>Катя</cp:lastModifiedBy>
  <cp:revision>140</cp:revision>
  <dcterms:created xsi:type="dcterms:W3CDTF">2011-08-31T10:52:48Z</dcterms:created>
  <dcterms:modified xsi:type="dcterms:W3CDTF">2020-10-28T05:15:09Z</dcterms:modified>
</cp:coreProperties>
</file>