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78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130CA-3DC7-4D80-8FD1-A4D17A16DB6A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C1232-1772-4491-8212-BBCC7418F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0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9D300-C850-496D-848B-73CEF17BC35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9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если с=1 тогда д=3, а=2, в=4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если с=2 тогда в=2 - невозможно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если а=2 тогда - первый вариант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если в=2 тогда если д=3, а=2- невозможно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если д=3 тогда а=2 -первый вариант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если д=4, тогда с=2 - невозможно (см. вар 2)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C1232-1772-4491-8212-BBCC7418FF0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1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5F8C-3D7B-4E00-B77A-C49FB848864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70-D0F5-4723-82C0-8B7D40E7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5F8C-3D7B-4E00-B77A-C49FB848864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70-D0F5-4723-82C0-8B7D40E7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5F8C-3D7B-4E00-B77A-C49FB848864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70-D0F5-4723-82C0-8B7D40E7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5F8C-3D7B-4E00-B77A-C49FB848864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70-D0F5-4723-82C0-8B7D40E7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5F8C-3D7B-4E00-B77A-C49FB848864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70-D0F5-4723-82C0-8B7D40E7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5F8C-3D7B-4E00-B77A-C49FB848864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70-D0F5-4723-82C0-8B7D40E7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5F8C-3D7B-4E00-B77A-C49FB848864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70-D0F5-4723-82C0-8B7D40E7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5F8C-3D7B-4E00-B77A-C49FB848864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70-D0F5-4723-82C0-8B7D40E7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5F8C-3D7B-4E00-B77A-C49FB848864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70-D0F5-4723-82C0-8B7D40E7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5F8C-3D7B-4E00-B77A-C49FB848864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70-D0F5-4723-82C0-8B7D40E7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5F8C-3D7B-4E00-B77A-C49FB848864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A770-D0F5-4723-82C0-8B7D40E7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C5F8C-3D7B-4E00-B77A-C49FB848864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BA770-D0F5-4723-82C0-8B7D40E710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Qwerty\Рабочий стол\мастер класс\36470_olim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2923885"/>
            <a:ext cx="3547826" cy="36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Занятие 3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Внеурочная деятельность 4 класс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Развитие познавательных способностей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416424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35716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 двух мух можно поймать двух рыбок. Сколько рыбок можно поймать на 7 мух?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25144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Можно совсем не поймать, а можно и 7.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50178" name="Picture 2" descr="http://lifeglobe.net/x/entry/960/3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2276872"/>
            <a:ext cx="4824360" cy="2007104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50180" name="Picture 4" descr="http://www.aquarion.ru/zivorodyas/zivorodyas/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214554"/>
            <a:ext cx="2857500" cy="218122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55679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 Сени 8 пар носков.</a:t>
            </a:r>
          </a:p>
          <a:p>
            <a:pPr algn="ctr"/>
            <a:r>
              <a:rPr lang="ru-RU" sz="3600" b="1" dirty="0" smtClean="0"/>
              <a:t> Сколько носков на правую ногу?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157192"/>
            <a:ext cx="30243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8  </a:t>
            </a:r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51202" name="AutoShape 2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Картинки по запросу нос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6" name="Picture 6" descr="http://www.st-ep1.ru/pic_shop_tovar/157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124744"/>
            <a:ext cx="756590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Запомни и нарисуй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 b="1961"/>
          <a:stretch>
            <a:fillRect/>
          </a:stretch>
        </p:blipFill>
        <p:spPr bwMode="auto">
          <a:xfrm rot="5400000">
            <a:off x="575775" y="1808600"/>
            <a:ext cx="39600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 rot="5400000">
            <a:off x="4394794" y="1733998"/>
            <a:ext cx="3960000" cy="374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4.bp.blogspot.com/_LKWuoCrSMfc/TQHgL40lbNI/AAAAAAAAAFk/5fFhNQj7Quk/s1600/hand_writ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08720"/>
            <a:ext cx="5575984" cy="5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 b="1923"/>
          <a:stretch>
            <a:fillRect/>
          </a:stretch>
        </p:blipFill>
        <p:spPr bwMode="auto">
          <a:xfrm rot="5400000">
            <a:off x="539771" y="1412556"/>
            <a:ext cx="3960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 rot="5400000">
            <a:off x="4503059" y="1337700"/>
            <a:ext cx="3960000" cy="38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4.bp.blogspot.com/_LKWuoCrSMfc/TQHgL40lbNI/AAAAAAAAAFk/5fFhNQj7Quk/s1600/hand_writ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908720"/>
            <a:ext cx="5575984" cy="5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766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Проверь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lum bright="-20000" contrast="40000"/>
          </a:blip>
          <a:srcRect b="3851"/>
          <a:stretch>
            <a:fillRect/>
          </a:stretch>
        </p:blipFill>
        <p:spPr bwMode="auto">
          <a:xfrm rot="5400000">
            <a:off x="574350" y="1738018"/>
            <a:ext cx="2016226" cy="179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</a:blip>
          <a:srcRect/>
          <a:stretch>
            <a:fillRect/>
          </a:stretch>
        </p:blipFill>
        <p:spPr bwMode="auto">
          <a:xfrm rot="5400000">
            <a:off x="2358199" y="1754369"/>
            <a:ext cx="2016225" cy="190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lum bright="-20000" contrast="40000"/>
          </a:blip>
          <a:srcRect/>
          <a:stretch>
            <a:fillRect/>
          </a:stretch>
        </p:blipFill>
        <p:spPr bwMode="auto">
          <a:xfrm rot="5400000">
            <a:off x="4216986" y="1623776"/>
            <a:ext cx="2460711" cy="232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r="6810"/>
          <a:stretch>
            <a:fillRect/>
          </a:stretch>
        </p:blipFill>
        <p:spPr bwMode="auto">
          <a:xfrm rot="5400000">
            <a:off x="6552218" y="1592797"/>
            <a:ext cx="201622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980728"/>
            <a:ext cx="6336704" cy="3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Тренируем внимание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412776"/>
            <a:ext cx="6315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458112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14 звеньев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522920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16 звеньев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87727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15 звеньев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2160" y="1700808"/>
            <a:ext cx="259228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«Хороша 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вещь, 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пока 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новая, 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а друг – 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когда 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старый» </a:t>
            </a:r>
          </a:p>
          <a:p>
            <a:r>
              <a:rPr lang="ru-RU" i="1" dirty="0" smtClean="0">
                <a:solidFill>
                  <a:srgbClr val="00B050"/>
                </a:solidFill>
              </a:rPr>
              <a:t>(народная мудрость).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836712"/>
            <a:ext cx="5579909" cy="76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Тренируем внимание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700808"/>
            <a:ext cx="5429402" cy="365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4032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  Не всегда то, что мы видим глазами, соответствует действительности. Такое явление называется зрительной иллюзией. На рисунках, которые будут представлены в этих заданиях, собраны разные виды зрительных иллюзий. Прежде чем ответить на вопрос, внимательно рассмотрите рисунок. Если вы не уверены в своем ответе, можете проверить его, воспользовавшись линейкой.</a:t>
            </a: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4046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Тренируем внимание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908720"/>
            <a:ext cx="7056784" cy="25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5805264"/>
            <a:ext cx="785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Ответ: столбы по высоте одинаковые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1268760"/>
            <a:ext cx="3240360" cy="434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35716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Сколько у кошек усов?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 среднем 24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52226" name="Picture 2" descr="http://hitgid.com/images/%D0%BA%D0%BE%D1%88%D0%BA%D0%B0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285860"/>
            <a:ext cx="4762533" cy="428628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Логически-поисковые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692696"/>
            <a:ext cx="3933975" cy="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1907704" y="1772816"/>
            <a:ext cx="5467812" cy="4902123"/>
            <a:chOff x="1475656" y="255069"/>
            <a:chExt cx="7196004" cy="6275064"/>
          </a:xfrm>
        </p:grpSpPr>
        <p:pic>
          <p:nvPicPr>
            <p:cNvPr id="13" name="Picture 2" descr="http://radost5.my1.ru/new2/cartoon-winners-podium-25964521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75656" y="255069"/>
              <a:ext cx="6192688" cy="6275064"/>
            </a:xfrm>
            <a:prstGeom prst="rect">
              <a:avLst/>
            </a:prstGeom>
            <a:noFill/>
          </p:spPr>
        </p:pic>
        <p:pic>
          <p:nvPicPr>
            <p:cNvPr id="14" name="Picture 2" descr="http://radost5.my1.ru/new2/cartoon-winners-podium-25964521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6444208" y="6165304"/>
              <a:ext cx="2223864" cy="360040"/>
            </a:xfrm>
            <a:prstGeom prst="rect">
              <a:avLst/>
            </a:prstGeom>
            <a:noFill/>
          </p:spPr>
        </p:pic>
        <p:grpSp>
          <p:nvGrpSpPr>
            <p:cNvPr id="15" name="Группа 5"/>
            <p:cNvGrpSpPr/>
            <p:nvPr/>
          </p:nvGrpSpPr>
          <p:grpSpPr>
            <a:xfrm>
              <a:off x="6444208" y="5733256"/>
              <a:ext cx="2223864" cy="432048"/>
              <a:chOff x="6084168" y="2564904"/>
              <a:chExt cx="2223864" cy="720080"/>
            </a:xfrm>
          </p:grpSpPr>
          <p:pic>
            <p:nvPicPr>
              <p:cNvPr id="19" name="Picture 2" descr="http://radost5.my1.ru/new2/cartoon-winners-podium-25964521.pn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 flipH="1">
                <a:off x="6084168" y="2564904"/>
                <a:ext cx="2223864" cy="720080"/>
              </a:xfrm>
              <a:prstGeom prst="rect">
                <a:avLst/>
              </a:prstGeom>
              <a:noFill/>
            </p:spPr>
          </p:pic>
          <p:pic>
            <p:nvPicPr>
              <p:cNvPr id="20" name="Picture 2" descr="http://radost5.my1.ru/new2/cartoon-winners-podium-25964521.pn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 flipH="1">
                <a:off x="6588224" y="2564904"/>
                <a:ext cx="432048" cy="720080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Box 15"/>
            <p:cNvSpPr txBox="1"/>
            <p:nvPr/>
          </p:nvSpPr>
          <p:spPr>
            <a:xfrm rot="213029">
              <a:off x="6960340" y="5673483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mic Sans MS" pitchFamily="66" charset="0"/>
                </a:rPr>
                <a:t>4</a:t>
              </a:r>
              <a:endPara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6804248" y="5301208"/>
              <a:ext cx="504056" cy="5040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5" descr="https://ds04.infourok.ru/uploads/ex/1001/00001000-8d63afd2/hello_html_7ddfdf13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50847" flipH="1">
              <a:off x="6845514" y="2002979"/>
              <a:ext cx="1826146" cy="3984319"/>
            </a:xfrm>
            <a:prstGeom prst="rect">
              <a:avLst/>
            </a:prstGeom>
            <a:noFill/>
          </p:spPr>
        </p:pic>
      </p:grpSp>
      <p:sp>
        <p:nvSpPr>
          <p:cNvPr id="21" name="Прямоугольник 20"/>
          <p:cNvSpPr/>
          <p:nvPr/>
        </p:nvSpPr>
        <p:spPr>
          <a:xfrm rot="20181277">
            <a:off x="859419" y="2748098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Андрей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 rot="1025237">
            <a:off x="6986819" y="2742392"/>
            <a:ext cx="1176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Витя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203848" y="1628800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Сева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025512" y="2348434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Денис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Логически-поисковые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7" y="764704"/>
            <a:ext cx="4032448" cy="29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340768"/>
            <a:ext cx="629732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 r="21481"/>
          <a:stretch>
            <a:fillRect/>
          </a:stretch>
        </p:blipFill>
        <p:spPr bwMode="auto">
          <a:xfrm>
            <a:off x="3489996" y="3717032"/>
            <a:ext cx="50779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712" y="1052736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00B050"/>
                </a:solidFill>
                <a:latin typeface="Arial Black" pitchFamily="34" charset="0"/>
              </a:rPr>
              <a:t>- рояль</a:t>
            </a:r>
            <a:endParaRPr lang="ru-RU" sz="4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1628800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00B050"/>
                </a:solidFill>
                <a:latin typeface="Arial Black" pitchFamily="34" charset="0"/>
              </a:rPr>
              <a:t>- ёж</a:t>
            </a:r>
            <a:endParaRPr lang="ru-RU" sz="4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2132856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00B050"/>
                </a:solidFill>
                <a:latin typeface="Arial Black" pitchFamily="34" charset="0"/>
              </a:rPr>
              <a:t>- </a:t>
            </a:r>
            <a:r>
              <a:rPr lang="ru-RU" sz="4400" i="1" dirty="0" err="1" smtClean="0">
                <a:solidFill>
                  <a:srgbClr val="00B050"/>
                </a:solidFill>
                <a:latin typeface="Arial Black" pitchFamily="34" charset="0"/>
              </a:rPr>
              <a:t>жолудь</a:t>
            </a:r>
            <a:endParaRPr lang="ru-RU" sz="4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2708920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00B050"/>
                </a:solidFill>
                <a:latin typeface="Arial Black" pitchFamily="34" charset="0"/>
              </a:rPr>
              <a:t>- морковь</a:t>
            </a:r>
            <a:endParaRPr lang="ru-RU" sz="4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1552" y="3429000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00B050"/>
                </a:solidFill>
                <a:latin typeface="Arial Black" pitchFamily="34" charset="0"/>
              </a:rPr>
              <a:t>- ошибки</a:t>
            </a:r>
            <a:endParaRPr lang="ru-RU" sz="4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9544" y="3933056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00B050"/>
                </a:solidFill>
                <a:latin typeface="Arial Black" pitchFamily="34" charset="0"/>
              </a:rPr>
              <a:t>- подъезд</a:t>
            </a:r>
            <a:endParaRPr lang="ru-RU" sz="4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9544" y="4509120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00B050"/>
                </a:solidFill>
                <a:latin typeface="Arial Black" pitchFamily="34" charset="0"/>
              </a:rPr>
              <a:t>- сбить</a:t>
            </a:r>
            <a:endParaRPr lang="ru-RU" sz="4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9544" y="5013176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rgbClr val="00B050"/>
                </a:solidFill>
                <a:latin typeface="Arial Black" pitchFamily="34" charset="0"/>
              </a:rPr>
              <a:t>- ещё</a:t>
            </a:r>
            <a:endParaRPr lang="ru-RU" sz="44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8194" name="Picture 2" descr="https://ds04.infourok.ru/uploads/ex/0522/0016c171-6f8783ab/img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052736"/>
            <a:ext cx="3103199" cy="2327400"/>
          </a:xfrm>
          <a:prstGeom prst="rect">
            <a:avLst/>
          </a:prstGeom>
          <a:noFill/>
        </p:spPr>
      </p:pic>
      <p:pic>
        <p:nvPicPr>
          <p:cNvPr id="8198" name="Picture 6" descr="https://yt3.ggpht.com/a/AGF-l78q3a6rdFGk7dEMHRXLRGQTsjmyJr4saO1XpQ=s900-c-k-c0xffffffff-no-rj-m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560" y="357301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Логически-поисковые задания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764704"/>
            <a:ext cx="4776589" cy="40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268760"/>
          <a:ext cx="2880320" cy="5151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0160"/>
                <a:gridCol w="1440160"/>
              </a:tblGrid>
              <a:tr h="649439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9 л</a:t>
                      </a:r>
                      <a:endParaRPr lang="ru-RU" sz="4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4 л</a:t>
                      </a:r>
                      <a:endParaRPr lang="ru-RU" sz="4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3574"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3574"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3574"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3574"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3574"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3574"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3574"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93574"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56163" y="4110683"/>
            <a:ext cx="108012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https://st.depositphotos.com/2839027/3461/v/950/depositphotos_34611205-stock-illustration-cute-foods-characters-set-milk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09"/>
          <a:stretch>
            <a:fillRect/>
          </a:stretch>
        </p:blipFill>
        <p:spPr bwMode="auto">
          <a:xfrm>
            <a:off x="4728171" y="4470723"/>
            <a:ext cx="1656184" cy="23039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15616" y="198884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198884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249289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1760" y="249289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306896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3068960"/>
            <a:ext cx="646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1760" y="364502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364502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414908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8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414908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076" name="Picture 4" descr="https://cdn5.vectorstock.com/i/1000x1000/40/44/buckets-with-faces-vector-202404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18072">
            <a:off x="5988107" y="2753842"/>
            <a:ext cx="2652529" cy="3022650"/>
          </a:xfrm>
          <a:prstGeom prst="rect">
            <a:avLst/>
          </a:prstGeom>
          <a:noFill/>
        </p:spPr>
      </p:pic>
      <p:pic>
        <p:nvPicPr>
          <p:cNvPr id="23" name="Рисунок 22" descr="Pouring Water Clipart 04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5004048" y="3353672"/>
            <a:ext cx="1800200" cy="1172467"/>
          </a:xfrm>
          <a:prstGeom prst="rect">
            <a:avLst/>
          </a:prstGeom>
        </p:spPr>
      </p:pic>
      <p:pic>
        <p:nvPicPr>
          <p:cNvPr id="24" name="Picture 4" descr="https://cdn5.vectorstock.com/i/1000x1000/40/44/buckets-with-faces-vector-2024044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18072">
            <a:off x="6138654" y="3166217"/>
            <a:ext cx="2652529" cy="253802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115616" y="472514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8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1760" y="472514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5616" y="52292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9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522920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3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5616" y="580526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1760" y="580526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3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3563888" y="1268760"/>
          <a:ext cx="2880320" cy="2407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40160"/>
                <a:gridCol w="1440160"/>
              </a:tblGrid>
              <a:tr h="649439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9 л</a:t>
                      </a:r>
                      <a:endParaRPr lang="ru-RU" sz="4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4 л</a:t>
                      </a:r>
                      <a:endParaRPr lang="ru-RU" sz="4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3574"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FF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FF">
                        <a:alpha val="34118"/>
                      </a:srgbClr>
                    </a:solidFill>
                  </a:tcPr>
                </a:tc>
              </a:tr>
              <a:tr h="493574"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FF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FF">
                        <a:alpha val="34118"/>
                      </a:srgbClr>
                    </a:solidFill>
                  </a:tcPr>
                </a:tc>
              </a:tr>
              <a:tr h="493574"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FF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FFFFFF">
                        <a:alpha val="3411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067944" y="198884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3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64088" y="198884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7944" y="249289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3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64088" y="249289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67944" y="306896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7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64088" y="306896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0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Веселая переменка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58"/>
          <a:stretch>
            <a:fillRect/>
          </a:stretch>
        </p:blipFill>
        <p:spPr bwMode="auto">
          <a:xfrm>
            <a:off x="2555776" y="836712"/>
            <a:ext cx="4023345" cy="562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36" t="20478"/>
          <a:stretch>
            <a:fillRect/>
          </a:stretch>
        </p:blipFill>
        <p:spPr bwMode="auto">
          <a:xfrm flipH="1">
            <a:off x="2555776" y="1988840"/>
            <a:ext cx="4032448" cy="447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758"/>
          <a:stretch>
            <a:fillRect/>
          </a:stretch>
        </p:blipFill>
        <p:spPr bwMode="auto">
          <a:xfrm>
            <a:off x="2555776" y="836712"/>
            <a:ext cx="4023345" cy="562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536" t="20478"/>
          <a:stretch>
            <a:fillRect/>
          </a:stretch>
        </p:blipFill>
        <p:spPr bwMode="auto">
          <a:xfrm flipH="1">
            <a:off x="2555776" y="1844824"/>
            <a:ext cx="4032448" cy="447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758"/>
          <a:stretch>
            <a:fillRect/>
          </a:stretch>
        </p:blipFill>
        <p:spPr bwMode="auto">
          <a:xfrm>
            <a:off x="2555776" y="836712"/>
            <a:ext cx="4023345" cy="562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536" t="20478"/>
          <a:stretch>
            <a:fillRect/>
          </a:stretch>
        </p:blipFill>
        <p:spPr bwMode="auto">
          <a:xfrm flipH="1">
            <a:off x="2555776" y="1988840"/>
            <a:ext cx="4032448" cy="447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149080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Ответ: длина полосы 100 м.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764704"/>
            <a:ext cx="4670597" cy="49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https://ds04.infourok.ru/uploads/ex/1313/001471ea-4f0ab721/hello_html_m1e15dd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772816"/>
            <a:ext cx="4464496" cy="4464496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611560" y="1628800"/>
            <a:ext cx="4464496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1720" y="11967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1 м</a:t>
            </a:r>
            <a:endParaRPr lang="ru-RU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1844824"/>
            <a:ext cx="323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1 м = 100 см, значит полос длиной 1 м будет всего 100.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9" y="3573016"/>
            <a:ext cx="346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1 м • 100 = 100 м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9" y="1412776"/>
            <a:ext cx="233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Решение: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764704"/>
            <a:ext cx="4310633" cy="55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https://www.clipartmax.com/png/full/210-2109723_shutterstock-290073251-%5B%D0%BF%D1%80%D0%B5%D0%BE%D0%B1%D1%80%D0%B0%D0%B7%D0%BE%D0%B2%D0%B0%D0%BD%D0%BD%D1%8B%D0%B9%5D-hold-book-cartoon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501008"/>
            <a:ext cx="2069994" cy="2843021"/>
          </a:xfrm>
          <a:prstGeom prst="rect">
            <a:avLst/>
          </a:prstGeom>
          <a:noFill/>
        </p:spPr>
      </p:pic>
      <p:pic>
        <p:nvPicPr>
          <p:cNvPr id="44037" name="Picture 5" descr="https://img-fotki.yandex.ru/get/373752/200418627.23a/0_1bf2a6_c04ccd3a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76370" y="404664"/>
            <a:ext cx="1840123" cy="59766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71600" y="234888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  <a:t>111 : 20 = 5 (ост.11)</a:t>
            </a:r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278092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  <a:t>111 : 40 = 2 (ост.31)</a:t>
            </a:r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126876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Из условия понятно, что тетради раздали поровну , т.е. количество тетрадей должно делиться нацело.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32849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Т.е. каждый ученик получил 3 или 4 тетради.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5157192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  <a:t>111 : 3 = 37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(учеников) – получат тетради.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1800" y="42210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Так как 111 делится нацело только на 3, то: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6021288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Ответ: в классе 37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https://3.bp.blogspot.com/-CV9SzKhxeaY/V_OjbPQKRjI/AAAAAAAAD6I/NaC5MYdmnuQWyEDHqdMj7yfHzCRWbJw-QCLcB/s1600/beregiknigubig_mi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212976"/>
            <a:ext cx="4032448" cy="29613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Нестандартные задачи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836712"/>
            <a:ext cx="4116512" cy="75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556792"/>
            <a:ext cx="7956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	На листе 2 страницы. Если первая выпавшая страница нечётная, последняя должна быть чётной.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132856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	Переставим цифры в числе 213 так, чтобы последняя цифра была чётной. Получаем </a:t>
            </a:r>
            <a:r>
              <a:rPr lang="ru-RU" sz="2400" dirty="0" smtClean="0">
                <a:solidFill>
                  <a:srgbClr val="0000FF"/>
                </a:solidFill>
                <a:latin typeface="Arial Black" pitchFamily="34" charset="0"/>
              </a:rPr>
              <a:t>312.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endParaRPr lang="ru-RU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852936"/>
            <a:ext cx="59766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	Узнаем, сколько всего выпало страниц. Это число должно быть чётным, так как на листе всегда две страницы.  Выпали страницы от 213 – по 312. Следующая нечетная – 313 страница: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	</a:t>
            </a:r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313 - 213 = 100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(страниц).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5085184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	Найдём число выпавших листов: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	</a:t>
            </a:r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100 : 2 = 50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(листов).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6093296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Ответ: 50 листов.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i.pinimg.com/736x/c7/6c/cf/c76ccfdadd7f224767257552403729f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04663"/>
            <a:ext cx="6048672" cy="60486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2924944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СПАСИБО ЗА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УРОК!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35716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Сколько у кошек зубов?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445224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30  </a:t>
            </a:r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43010" name="Picture 2" descr="http://kotyata.net/wp-content/uploads/2014/06/cats-brushing-teeth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285860"/>
            <a:ext cx="6399617" cy="421308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35716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находится в центре слова «земля»?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</a:t>
            </a:r>
            <a:r>
              <a:rPr lang="ru-RU" sz="54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</a:t>
            </a:r>
            <a:r>
              <a:rPr lang="ru-RU" sz="54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ля (буква «м»)  </a:t>
            </a:r>
            <a:r>
              <a:rPr lang="ru-RU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44034" name="Picture 2" descr="http://rsnkchr.ru/img/20.01.2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214422"/>
            <a:ext cx="5214974" cy="416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2214554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 золотой клубочек спрятался дубочек. Что это?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941168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Жёлудь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sp>
        <p:nvSpPr>
          <p:cNvPr id="45058" name="AutoShape 2" descr="data:image/jpeg;base64,/9j/4AAQSkZJRgABAQAAAQABAAD/2wCEAAkGBxQSEBUUEhIWFRQUFxQYFhcXGBQUGBkVFxYXGBwXFRQYHCggGBwlHBUYITEhJSkrLzMuFx8zODQsNygtLisBCgoKDgwOGhAQGywmICQtLSwuNSwvNTUsLCwsNCwsLCwsLCwsLCw0NCwsLCwsLDQvLCwvLCwsLCssLCw0LCwsLP/AABEIAIAAgAMBIgACEQEDEQH/xAAcAAABBQEBAQAAAAAAAAAAAAAEAgMFBgcBAAj/xAA2EAABAwIEAwYEBQUBAQAAAAABAAIRAyEEBRIxBkFREyIyYXGBkaGx0RRyweHwB0JSYpJDM//EABoBAAIDAQEAAAAAAAAAAAAAAAABAwQFAgb/xAAkEQACAgEEAQUBAQAAAAAAAAAAAQIRAwQhMUESBRMiUWFxFP/aAAwDAQACEQMRAD8A1QNSg1OBqWGJDGg1d0J4MSgxADGhK0J/Qu6EAD6ErQnwxAszaganZiq3WDETz6TtKTaXLAf7Ncqw0EuIaBuSQAPUlB8UZl+Gwznjxnus/MeceQuslzvP62JDWV36gyYEBsnq4Dcwq+fVRxbdhZszAHAFpBB2III+IXTTWa/00zXRiOwnuVZgcg8CQQPO4+C1LSu8GZZoeQApYuFiKLEksUwAhYkliLLEgsQAsNSw1LDU4GpgNhiUGJwNSoQIa0LoYnIXYQBDcUYo0cHWe2zg2AehNp+ayI14AMTyM+YWucZUdWBrD/UH4EFZHjqHckC5b8wsrXv5pP6APrYqriGt1vc8MHdBOwUHjsCdRPt7n9gVMcLVg4JOaEawBtLj+g+hVN22LohMNroua9pIc0gh3MEcwicpzapRriuHk1NUmSTqE3a485ReMIcwRyF/JRwwxJkbckK1uCZvmFrNqMa9t2vaHD0IlLLEJw9hjTwlFjt2saD8FIQt+LbSbGDlqS5qIISS1dAdDUsBReU5/RxFmO0uOzXWJ9OqlVzGSkrTA8ury8ugPLhXV5AFSznjLAltWi6tJIc06WuInazojdUqrhWkAtdI3n6QoTNMua172AQab3C3kTYBey/EaRGq3JYWXJPLK5dAwjBt7GrbZxt+o+fzXs0eBU6mBYX87nluiWPBcS4WALv+RPz291HXcZJkkkn1UfYmIEu3t5fzdGMbpgjkQY9EwJFxunmg/wByOwSL9hf6iUi5ralFzAf7gQ8D2gGFc6VQOaHNILSJBFwQeYWINbNoWw8O4R1LC0mO8TWiR0m8fNamlzTm2pDJFcISlxXQMOrPc1tzEQd4PlCunCPHAc4UcS4AkdyoefKHn9VVsW8FpJBg7GDb1nZVqu3Q+eTrfssTDleN2hM+jAV5Y5w7xvWwo0ae2pWhrnaS38roNvIp7NuLa2JFyaYvDGOI9y4QXFX3rYKN9/QWa4uqucDZm6thoeSXUzpLjckRIJPpb2UrUzWkDGse3mYHzsp/eh4qTdWNbmVcfUTRxtXpUh7eneF/eQVWMGQHyfDz8v2Wif1Myx2KZSq4cF7qesOaCJ0mHT6ggiP9llDqz5EAgzAkc9oIP0WZkUfN+L2YNMuJrU+ze4utAHW5MwBzMAqJdmAFmt93fYKOzHFFruzZAazxHq8+L2EQPRM4cOdzCrRhW4P6Jb8W47W9LKYybIsTiRNOn3f8nHS32PP2UZlT6TKrTiA51MbhsSfIzFlodDj6mCA3DOFMWB1NBAHIMAj5qfHjg95OkFB3DHBjcOe0rOFSoPCAO63zE+I+atqGy/GsrU21KZlrtvsR1RK18cIxjUQPLhTdXEsb4ntb6kD6r1HENf4HNd6EH6LuwPnqniXg6g4g+pSjiHPBD6YcN5A0EeciyNxWQ4hhMAOHVv2QtfL6jRJpvd7SsN4ZLlCG3YURDKjSZ8JIaduswfiulxa6HAg+aia7HtPeaWztI3XhjaggaiR0d3h7A/ol7bGlbou2UZpVp4d/ZxFRwkk6WgMnci9y7YbwmKOe1QP/ADfuLBzd+W5sq9UxDiAwQBJMDbUdzCnctwIIE/z+fqidNUb2n0MIw+fJZsuzwVGXIY4mOR1Wizjsb8xy5qC4jw7G1PxBf4dWqQLut2ZaATJvf8oTOesGGaDZwcCNJ6dCqtl+duq16bHXGq+o2hu0/K6jhhttoq6vTxxpSjwy3cL5KKZ7auA0GG0hUg6nO5lt/gep6K1NYGOa3RDYnU0BrS4DaAJjzULhMXqLQ4tDg6QXNB1QDZoBsO9vdeo48U2anQ0RdokAvJMRNxY/BN3JlPFjcnSJXF4GlVbFRt4u4XcD1kDz+SoeeUHYapoDtQcCWvndsxZvIqWxme1qh3hnJos35boZ+aYet3K4iNnTEE9CNtk4uN0Xp+nz8bXIzlPFGJw7CKVQtaTOmARPlOyXi87xNcjtKtR07N1ED/lsBCZplIw7RUDzUpT4mtmOgfe3rsg6uNdUADXNDRNoLT72vyU/nLi9jLnBwdSDqmSvN3wPzEbKPpYd9Oq0sfpdqEPBgC+5cDIhPU+137MkbCDO/RdxWHe7lpAsfJJSpnBs7cjB3TzeHKXMKTDkrWtigZSeKOCGVmjspa9swYnfkR0Wb55wjXwYbUrFsOJDA0yZAmSItut4qVVTeP8ACdvSp3/+b5Po4R9QFFn06cHJLcl0s1HLFy4KBlWEaGhzyL7XU7hcVTYNWoR9uih8ZSpgaQbjkq7VrwYgjy+6xnjlE9JDNDL2H8ZZsKrpb4Wi3mVU8gePxAc8EASfUo3FNLjA57rmFwxpvDouFdw4n4P9Mz1DLFtQj0XWjiRfYTGthIO3hcCf0CFrV+0IHQfGf2geyCOM10/ESdJ3gwfIRKDOJh0jndVZwdHWgq2y75dhAQNiEVW4WpVDq0/CyrWX5mRB2VkwOeQBO/VU5to0vknsLwmUmkC1l2bFrrgjmFSszwAoYnSwO0PGpoF4vcH0PPzV+rY5rxqJADfFy91LZLkVPENNRwtaFa0uKUn/AEzvUJRnHflGdUqzQe8Xf8kpVPFOc4tDC6LTErW6XDtJv9oKdbklEGQwBaP+X9McLa9K1INr04KiuWOhyoyVF4/LnOBjmpMVEsVF2pvg58TKc04LrmoHNpawJjvAc/PdM1eC8VWINSm2k1s3nUfeLLXw9NYxhewtBgn+QoHihzRPHPOPBlNHhPSn38NDTsrk7DEGDFui72f0TTIXbZnGO4S1XaSw9R9lX6/D1aiTfW03iIv1C2M4cFKpYduz2hzTy+yThCXJ3jySg7Ri+FqAGJg/4uUqJiy1Z/CuErNvTaZ3tdC0/wCn2EaZHaege6PhKpZNDbuLNTF6ikvkiq4HJDiaQpyZJBt5b35cvgtQyvCCjRbTBnSLnqeqZwGX06DdNNsBEl6tYcKxr9KGfN7krHS9Nuem3PTTnqcgAw5LDkOCuhyBhQelB6FD0oPQAWHrpqWQoelB6ABiPilNZATwASYXNCGQxKbTnZOAJdPdFAewjS121uaNL0NrXDUXSVAPl6QXpkvSC9Ax1z0hzk2XpBc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data:image/jpeg;base64,/9j/4AAQSkZJRgABAQAAAQABAAD/2wCEAAkGBxQSEBUUEhIWFRQUFxQYFhcXGBQUGBkVFxYXGBwXFRQYHCggGBwlHBUYITEhJSkrLzMuFx8zODQsNygtLisBCgoKDgwOGhAQGywmICQtLSwuNSwvNTUsLCwsNCwsLCwsLCwsLCw0NCwsLCwsLDQvLCwvLCwsLCssLCw0LCwsLP/AABEIAIAAgAMBIgACEQEDEQH/xAAcAAABBQEBAQAAAAAAAAAAAAAEAgMFBgcBAAj/xAA2EAABAwIEAwYEBQUBAQAAAAABAAIRAyEEBRIxBkFREyIyYXGBkaGx0RRyweHwB0JSYpJDM//EABoBAAIDAQEAAAAAAAAAAAAAAAABAwQFAgb/xAAkEQACAgEEAQUBAQAAAAAAAAAAAQIRAwQhMUESBRMiUWFxFP/aAAwDAQACEQMRAD8A1QNSg1OBqWGJDGg1d0J4MSgxADGhK0J/Qu6EAD6ErQnwxAszaganZiq3WDETz6TtKTaXLAf7Ncqw0EuIaBuSQAPUlB8UZl+Gwznjxnus/MeceQuslzvP62JDWV36gyYEBsnq4Dcwq+fVRxbdhZszAHAFpBB2III+IXTTWa/00zXRiOwnuVZgcg8CQQPO4+C1LSu8GZZoeQApYuFiKLEksUwAhYkliLLEgsQAsNSw1LDU4GpgNhiUGJwNSoQIa0LoYnIXYQBDcUYo0cHWe2zg2AehNp+ayI14AMTyM+YWucZUdWBrD/UH4EFZHjqHckC5b8wsrXv5pP6APrYqriGt1vc8MHdBOwUHjsCdRPt7n9gVMcLVg4JOaEawBtLj+g+hVN22LohMNroua9pIc0gh3MEcwicpzapRriuHk1NUmSTqE3a485ReMIcwRyF/JRwwxJkbckK1uCZvmFrNqMa9t2vaHD0IlLLEJw9hjTwlFjt2saD8FIQt+LbSbGDlqS5qIISS1dAdDUsBReU5/RxFmO0uOzXWJ9OqlVzGSkrTA8ury8ugPLhXV5AFSznjLAltWi6tJIc06WuInazojdUqrhWkAtdI3n6QoTNMua172AQab3C3kTYBey/EaRGq3JYWXJPLK5dAwjBt7GrbZxt+o+fzXs0eBU6mBYX87nluiWPBcS4WALv+RPz291HXcZJkkkn1UfYmIEu3t5fzdGMbpgjkQY9EwJFxunmg/wByOwSL9hf6iUi5ralFzAf7gQ8D2gGFc6VQOaHNILSJBFwQeYWINbNoWw8O4R1LC0mO8TWiR0m8fNamlzTm2pDJFcISlxXQMOrPc1tzEQd4PlCunCPHAc4UcS4AkdyoefKHn9VVsW8FpJBg7GDb1nZVqu3Q+eTrfssTDleN2hM+jAV5Y5w7xvWwo0ae2pWhrnaS38roNvIp7NuLa2JFyaYvDGOI9y4QXFX3rYKN9/QWa4uqucDZm6thoeSXUzpLjckRIJPpb2UrUzWkDGse3mYHzsp/eh4qTdWNbmVcfUTRxtXpUh7eneF/eQVWMGQHyfDz8v2Wif1Myx2KZSq4cF7qesOaCJ0mHT6ggiP9llDqz5EAgzAkc9oIP0WZkUfN+L2YNMuJrU+ze4utAHW5MwBzMAqJdmAFmt93fYKOzHFFruzZAazxHq8+L2EQPRM4cOdzCrRhW4P6Jb8W47W9LKYybIsTiRNOn3f8nHS32PP2UZlT6TKrTiA51MbhsSfIzFlodDj6mCA3DOFMWB1NBAHIMAj5qfHjg95OkFB3DHBjcOe0rOFSoPCAO63zE+I+atqGy/GsrU21KZlrtvsR1RK18cIxjUQPLhTdXEsb4ntb6kD6r1HENf4HNd6EH6LuwPnqniXg6g4g+pSjiHPBD6YcN5A0EeciyNxWQ4hhMAOHVv2QtfL6jRJpvd7SsN4ZLlCG3YURDKjSZ8JIaduswfiulxa6HAg+aia7HtPeaWztI3XhjaggaiR0d3h7A/ol7bGlbou2UZpVp4d/ZxFRwkk6WgMnci9y7YbwmKOe1QP/ADfuLBzd+W5sq9UxDiAwQBJMDbUdzCnctwIIE/z+fqidNUb2n0MIw+fJZsuzwVGXIY4mOR1Wizjsb8xy5qC4jw7G1PxBf4dWqQLut2ZaATJvf8oTOesGGaDZwcCNJ6dCqtl+duq16bHXGq+o2hu0/K6jhhttoq6vTxxpSjwy3cL5KKZ7auA0GG0hUg6nO5lt/gep6K1NYGOa3RDYnU0BrS4DaAJjzULhMXqLQ4tDg6QXNB1QDZoBsO9vdeo48U2anQ0RdokAvJMRNxY/BN3JlPFjcnSJXF4GlVbFRt4u4XcD1kDz+SoeeUHYapoDtQcCWvndsxZvIqWxme1qh3hnJos35boZ+aYet3K4iNnTEE9CNtk4uN0Xp+nz8bXIzlPFGJw7CKVQtaTOmARPlOyXi87xNcjtKtR07N1ED/lsBCZplIw7RUDzUpT4mtmOgfe3rsg6uNdUADXNDRNoLT72vyU/nLi9jLnBwdSDqmSvN3wPzEbKPpYd9Oq0sfpdqEPBgC+5cDIhPU+137MkbCDO/RdxWHe7lpAsfJJSpnBs7cjB3TzeHKXMKTDkrWtigZSeKOCGVmjspa9swYnfkR0Wb55wjXwYbUrFsOJDA0yZAmSItut4qVVTeP8ACdvSp3/+b5Po4R9QFFn06cHJLcl0s1HLFy4KBlWEaGhzyL7XU7hcVTYNWoR9uih8ZSpgaQbjkq7VrwYgjy+6xnjlE9JDNDL2H8ZZsKrpb4Wi3mVU8gePxAc8EASfUo3FNLjA57rmFwxpvDouFdw4n4P9Mz1DLFtQj0XWjiRfYTGthIO3hcCf0CFrV+0IHQfGf2geyCOM10/ESdJ3gwfIRKDOJh0jndVZwdHWgq2y75dhAQNiEVW4WpVDq0/CyrWX5mRB2VkwOeQBO/VU5to0vknsLwmUmkC1l2bFrrgjmFSszwAoYnSwO0PGpoF4vcH0PPzV+rY5rxqJADfFy91LZLkVPENNRwtaFa0uKUn/AEzvUJRnHflGdUqzQe8Xf8kpVPFOc4tDC6LTErW6XDtJv9oKdbklEGQwBaP+X9McLa9K1INr04KiuWOhyoyVF4/LnOBjmpMVEsVF2pvg58TKc04LrmoHNpawJjvAc/PdM1eC8VWINSm2k1s3nUfeLLXw9NYxhewtBgn+QoHihzRPHPOPBlNHhPSn38NDTsrk7DEGDFui72f0TTIXbZnGO4S1XaSw9R9lX6/D1aiTfW03iIv1C2M4cFKpYduz2hzTy+yThCXJ3jySg7Ri+FqAGJg/4uUqJiy1Z/CuErNvTaZ3tdC0/wCn2EaZHaege6PhKpZNDbuLNTF6ikvkiq4HJDiaQpyZJBt5b35cvgtQyvCCjRbTBnSLnqeqZwGX06DdNNsBEl6tYcKxr9KGfN7krHS9Nuem3PTTnqcgAw5LDkOCuhyBhQelB6FD0oPQAWHrpqWQoelB6ABiPilNZATwASYXNCGQxKbTnZOAJdPdFAewjS121uaNL0NrXDUXSVAPl6QXpkvSC9Ax1z0hzk2XpBc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2" name="Picture 6" descr="http://img-fotki.yandex.ru/get/6826/16969765.248/0_92985_1d8042fd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92696"/>
            <a:ext cx="7694603" cy="3862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786058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сушит, когда мокнет?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373216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Полотенце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46082" name="Picture 2" descr="http://st.yuterra.ru/upload/images/58/39/12639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767584"/>
            <a:ext cx="3714776" cy="4661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85728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Сколько дней пролежали деньги Буратино на Поле чудес?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715016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Нисколько 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47106" name="Picture 2" descr="http://www.planetaskazok.ru/images/stories/tolstoiA/buratino/tmp552-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1556792"/>
            <a:ext cx="3799254" cy="4161644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271462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Какую шляпку не наденешь на голову?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Грибную, гвоздя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48132" name="Picture 4" descr="http://www.krepej73.ru/images/P/gvozd_stroit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428736"/>
            <a:ext cx="3714776" cy="2786082"/>
          </a:xfrm>
          <a:prstGeom prst="rect">
            <a:avLst/>
          </a:prstGeom>
          <a:noFill/>
        </p:spPr>
      </p:pic>
      <p:pic>
        <p:nvPicPr>
          <p:cNvPr id="375812" name="Picture 4" descr="Картинки по запросу гриб клипар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196752"/>
            <a:ext cx="3738655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35716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 сколько частей распилили бревно, если на нём сделали 4 распила? 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57214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5  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49154" name="Picture 2" descr="http://www.graycell.ru/picture/big/brevn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556792"/>
            <a:ext cx="6264696" cy="407205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Занятие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Занятие 1</Template>
  <TotalTime>232</TotalTime>
  <Words>419</Words>
  <Application>Microsoft Office PowerPoint</Application>
  <PresentationFormat>Экран (4:3)</PresentationFormat>
  <Paragraphs>110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Comic Sans MS</vt:lpstr>
      <vt:lpstr>Занятие 1</vt:lpstr>
      <vt:lpstr>Занятие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гигабайт</dc:creator>
  <cp:lastModifiedBy>Александра</cp:lastModifiedBy>
  <cp:revision>29</cp:revision>
  <dcterms:created xsi:type="dcterms:W3CDTF">2020-09-19T16:27:45Z</dcterms:created>
  <dcterms:modified xsi:type="dcterms:W3CDTF">2020-10-30T05:55:15Z</dcterms:modified>
</cp:coreProperties>
</file>