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5" r:id="rId14"/>
    <p:sldId id="276" r:id="rId15"/>
    <p:sldId id="277" r:id="rId16"/>
    <p:sldId id="278" r:id="rId17"/>
    <p:sldId id="279" r:id="rId18"/>
    <p:sldId id="280" r:id="rId19"/>
    <p:sldId id="285" r:id="rId20"/>
    <p:sldId id="281" r:id="rId21"/>
    <p:sldId id="270" r:id="rId22"/>
    <p:sldId id="272" r:id="rId23"/>
    <p:sldId id="282" r:id="rId24"/>
    <p:sldId id="283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E00"/>
    <a:srgbClr val="0000FF"/>
    <a:srgbClr val="6600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391B4-F360-44E7-BDBB-C0BCA90E944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E58ED-99EE-4D06-A87D-F9EA7A53B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21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9D300-C850-496D-848B-73CEF17BC3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44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>
                <a:solidFill>
                  <a:srgbClr val="002060"/>
                </a:solidFill>
                <a:latin typeface="Arial Black" pitchFamily="34" charset="0"/>
              </a:rPr>
              <a:t>ШУМ - ВОДА, МОСТ - РЕКА, ЛЕС - МЕДВЕДЬ, РОЙ - ПЧЕЛА, ГВОЗДЬ - ДОСКА, ПЕСОК - САХАР, СТОЛ - ОБЕД, РУБЛЬ - КОПЕЙКА, ДИЧЬ - ВЫСТРЕЛ, ЧАС - ВРЕМЯ. РЕКА - МОРЕ, КИНО - АРТИСТ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E58ED-99EE-4D06-A87D-F9EA7A53B50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A2-67BF-487C-A7C6-88981E6B1B1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254-6F90-4A0F-8E90-F0F75A72B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A2-67BF-487C-A7C6-88981E6B1B1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254-6F90-4A0F-8E90-F0F75A72B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A2-67BF-487C-A7C6-88981E6B1B1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254-6F90-4A0F-8E90-F0F75A72B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A2-67BF-487C-A7C6-88981E6B1B1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254-6F90-4A0F-8E90-F0F75A72B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A2-67BF-487C-A7C6-88981E6B1B1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254-6F90-4A0F-8E90-F0F75A72B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A2-67BF-487C-A7C6-88981E6B1B1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254-6F90-4A0F-8E90-F0F75A72B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A2-67BF-487C-A7C6-88981E6B1B1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254-6F90-4A0F-8E90-F0F75A72B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A2-67BF-487C-A7C6-88981E6B1B1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254-6F90-4A0F-8E90-F0F75A72B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A2-67BF-487C-A7C6-88981E6B1B1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254-6F90-4A0F-8E90-F0F75A72B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A2-67BF-487C-A7C6-88981E6B1B1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254-6F90-4A0F-8E90-F0F75A72B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A2-67BF-487C-A7C6-88981E6B1B1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4254-6F90-4A0F-8E90-F0F75A72B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CCA2-67BF-487C-A7C6-88981E6B1B19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14254-6F90-4A0F-8E90-F0F75A72BF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Qwerty\Рабочий стол\мастер класс\36470_olim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923885"/>
            <a:ext cx="3547826" cy="360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Занятие 4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Внеурочная деятельность 4 класс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Развитие познавательных способностей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416424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35716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 темноте Ксюша увидела 6  кошачьих глаз. Сколько  ног у этих кошек?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373216"/>
            <a:ext cx="8215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12  </a:t>
            </a:r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2" name="Picture 2" descr="http://udivitelno.com/images/7/maine-coon-cat/15-%D0%9F%D0%BE%D1%80%D0%BE%D0%B4%D0%B8%D1%81%D1%82%D1%8B%D0%B5%20%D0%BA%D0%BE%D1%88%D0%BA%D0%B8%20%D0%BC%D0%B5%D0%B9%D0%BD%D0%BA%D1%83%D0%B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1772816"/>
            <a:ext cx="5572164" cy="3482603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Как называется иносказательное стихотворение с моралью?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Басня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66" name="Picture 2" descr="http://demsvet.ru/wp-content/uploads/2012/02/basni_krilov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785794"/>
            <a:ext cx="4000528" cy="4667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thumbs.dreamstime.com/b/%D0%BF%D0%BE%D1%82%D0%B5%D1%85%D0%B0-%D1%83%D1%85%D0%B0-169174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1268760"/>
            <a:ext cx="4130398" cy="473548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Развиваем слуховую память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83671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Прослушай три раза следующие слова, обозначающие имена популярных литературных героев, а затем письменно ответь на вопросы: 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6237312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Буратино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6237312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Золушка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6237312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rgbClr val="002060"/>
                </a:solidFill>
                <a:latin typeface="Arial Black" pitchFamily="34" charset="0"/>
              </a:rPr>
              <a:t>Мальвина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6237312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rgbClr val="002060"/>
                </a:solidFill>
                <a:latin typeface="Arial Black" pitchFamily="34" charset="0"/>
              </a:rPr>
              <a:t>Пиноккио</a:t>
            </a:r>
            <a:endParaRPr lang="ru-RU" sz="1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6237312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rgbClr val="002060"/>
                </a:solidFill>
                <a:latin typeface="Arial Black" pitchFamily="34" charset="0"/>
              </a:rPr>
              <a:t>Карлсон</a:t>
            </a:r>
            <a:endParaRPr lang="ru-RU" sz="1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6237312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rgbClr val="002060"/>
                </a:solidFill>
                <a:latin typeface="Arial Black" pitchFamily="34" charset="0"/>
              </a:rPr>
              <a:t>Тортила</a:t>
            </a:r>
            <a:endParaRPr lang="ru-RU" sz="1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6237312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Пятачок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23928" y="6237312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Буратино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851920" y="6237312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Золушка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851920" y="6237312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rgbClr val="002060"/>
                </a:solidFill>
                <a:latin typeface="Arial Black" pitchFamily="34" charset="0"/>
              </a:rPr>
              <a:t>Мальвина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851920" y="6237312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rgbClr val="002060"/>
                </a:solidFill>
                <a:latin typeface="Arial Black" pitchFamily="34" charset="0"/>
              </a:rPr>
              <a:t>Пиноккио</a:t>
            </a:r>
            <a:endParaRPr lang="ru-RU" sz="1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51920" y="6237312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rgbClr val="002060"/>
                </a:solidFill>
                <a:latin typeface="Arial Black" pitchFamily="34" charset="0"/>
              </a:rPr>
              <a:t>Карлсон</a:t>
            </a:r>
            <a:endParaRPr lang="ru-RU" sz="1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6237312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rgbClr val="002060"/>
                </a:solidFill>
                <a:latin typeface="Arial Black" pitchFamily="34" charset="0"/>
              </a:rPr>
              <a:t>Тортила</a:t>
            </a:r>
            <a:endParaRPr lang="ru-RU" sz="1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79912" y="6237312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Пятачок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92280" y="6165304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Буратино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020272" y="6165304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Золушка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020272" y="6165304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rgbClr val="002060"/>
                </a:solidFill>
                <a:latin typeface="Arial Black" pitchFamily="34" charset="0"/>
              </a:rPr>
              <a:t>Мальвина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020272" y="6165304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rgbClr val="002060"/>
                </a:solidFill>
                <a:latin typeface="Arial Black" pitchFamily="34" charset="0"/>
              </a:rPr>
              <a:t>Пиноккио</a:t>
            </a:r>
            <a:endParaRPr lang="ru-RU" sz="1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20272" y="6165304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rgbClr val="002060"/>
                </a:solidFill>
                <a:latin typeface="Arial Black" pitchFamily="34" charset="0"/>
              </a:rPr>
              <a:t>Карлсон</a:t>
            </a:r>
            <a:endParaRPr lang="ru-RU" sz="1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48264" y="6165304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rgbClr val="002060"/>
                </a:solidFill>
                <a:latin typeface="Arial Black" pitchFamily="34" charset="0"/>
              </a:rPr>
              <a:t>Тортила</a:t>
            </a:r>
            <a:endParaRPr lang="ru-RU" sz="1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948264" y="6165304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Пятачок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8" grpId="0" build="allAtOnce"/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4" grpId="0" build="allAtOnce"/>
      <p:bldP spid="25" grpId="0" build="allAtOnce"/>
      <p:bldP spid="26" grpId="0" build="allAtOnce"/>
      <p:bldP spid="27" grpId="0" build="allAtOnce"/>
      <p:bldP spid="28" grpId="0" build="allAtOnce"/>
      <p:bldP spid="29" grpId="0" build="allAtOnce"/>
      <p:bldP spid="30" grpId="0" build="allAtOnce"/>
      <p:bldP spid="31" grpId="0" build="allAtOnce"/>
      <p:bldP spid="32" grpId="0" build="allAtOnce"/>
      <p:bldP spid="33" grpId="0" build="allAtOnce"/>
      <p:bldP spid="34" grpId="0" build="allAtOnce"/>
      <p:bldP spid="35" grpId="0" build="allAtOnce"/>
      <p:bldP spid="36" grpId="0" build="allAtOnce"/>
      <p:bldP spid="3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elkie.net/wp-content/uploads/2019/08/post_5d6523279302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1916832"/>
            <a:ext cx="4002727" cy="450306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 flipH="1">
            <a:off x="323528" y="332656"/>
            <a:ext cx="5112568" cy="1656184"/>
          </a:xfrm>
          <a:prstGeom prst="cloudCallout">
            <a:avLst>
              <a:gd name="adj1" fmla="val -6553"/>
              <a:gd name="adj2" fmla="val 1339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Кто автор сказки, героиня которой была второй по счету в ряду?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580112" y="980728"/>
            <a:ext cx="3096344" cy="1152128"/>
          </a:xfrm>
          <a:prstGeom prst="cloudCallout">
            <a:avLst>
              <a:gd name="adj1" fmla="val -19483"/>
              <a:gd name="adj2" fmla="val 7612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Шарль Перро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 flipH="1">
            <a:off x="323528" y="332656"/>
            <a:ext cx="5059503" cy="1656184"/>
          </a:xfrm>
          <a:prstGeom prst="cloudCallout">
            <a:avLst>
              <a:gd name="adj1" fmla="val -6553"/>
              <a:gd name="adj2" fmla="val 1339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Есть ли среди перечисленных персонажей один и тот же герой, который носит разные имена?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5580112" y="980728"/>
            <a:ext cx="3096344" cy="1152128"/>
          </a:xfrm>
          <a:prstGeom prst="cloudCallout">
            <a:avLst>
              <a:gd name="adj1" fmla="val -19483"/>
              <a:gd name="adj2" fmla="val 7612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Пиноккио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 и Буратино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323528" y="332656"/>
            <a:ext cx="5112568" cy="1656184"/>
          </a:xfrm>
          <a:prstGeom prst="cloudCallout">
            <a:avLst>
              <a:gd name="adj1" fmla="val -6553"/>
              <a:gd name="adj2" fmla="val 1339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Каких имен было названо больше - женских или мужских?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5580112" y="980728"/>
            <a:ext cx="3096344" cy="1152128"/>
          </a:xfrm>
          <a:prstGeom prst="cloudCallout">
            <a:avLst>
              <a:gd name="adj1" fmla="val -19483"/>
              <a:gd name="adj2" fmla="val 7612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Одинаковое количество, по три имени.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 flipH="1">
            <a:off x="323528" y="332656"/>
            <a:ext cx="5112568" cy="1656184"/>
          </a:xfrm>
          <a:prstGeom prst="cloudCallout">
            <a:avLst>
              <a:gd name="adj1" fmla="val -6553"/>
              <a:gd name="adj2" fmla="val 1339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В написании каких имен есть удвоенные буквы?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5580112" y="980728"/>
            <a:ext cx="3096344" cy="1152128"/>
          </a:xfrm>
          <a:prstGeom prst="cloudCallout">
            <a:avLst>
              <a:gd name="adj1" fmla="val -19483"/>
              <a:gd name="adj2" fmla="val 7612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Пино</a:t>
            </a:r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кк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ио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 flipH="1">
            <a:off x="323528" y="332656"/>
            <a:ext cx="5112568" cy="1656184"/>
          </a:xfrm>
          <a:prstGeom prst="cloudCallout">
            <a:avLst>
              <a:gd name="adj1" fmla="val -6553"/>
              <a:gd name="adj2" fmla="val 1339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Какие персонажи являются героями сказки «Золотой ключик»? Кто ее автор?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5580112" y="548680"/>
            <a:ext cx="3096344" cy="1584176"/>
          </a:xfrm>
          <a:prstGeom prst="cloudCallout">
            <a:avLst>
              <a:gd name="adj1" fmla="val -19483"/>
              <a:gd name="adj2" fmla="val 7612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Буратино, 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Мальвина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Тортила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А. Толстой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764704"/>
            <a:ext cx="2124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Развиваем слуховую память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11560" y="980728"/>
            <a:ext cx="6120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Прослушайте внимательно один раз следующие пары слов, попытайтесь их запомнить. Затем запишите второе слово каждой пары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988840"/>
            <a:ext cx="381642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2924944"/>
            <a:ext cx="41044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35696" y="220486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река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704" y="177281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вода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88" y="270892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медведь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3688" y="314096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пчела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28" y="364502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доска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9712" y="407707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сахар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7704" y="458112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обед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8" y="2780928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копейка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328498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выстрел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120" y="371703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время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6136" y="414908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море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8144" y="458112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артист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8" name="Picture 6" descr="https://thumbs.dreamstime.com/b/%D0%BF%D0%BE%D1%82%D0%B5%D1%85%D0%B0-%D1%83%D1%85%D0%B0-1691748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240" y="692696"/>
            <a:ext cx="1898150" cy="2176223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763688" y="1988840"/>
            <a:ext cx="2592288" cy="43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63688" y="2420888"/>
            <a:ext cx="2592288" cy="43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63688" y="2852936"/>
            <a:ext cx="2592288" cy="43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3688" y="3284984"/>
            <a:ext cx="2592288" cy="43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3688" y="3717032"/>
            <a:ext cx="2592288" cy="54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63688" y="4293096"/>
            <a:ext cx="2592288" cy="43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63688" y="4725144"/>
            <a:ext cx="2592288" cy="468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52120" y="2924944"/>
            <a:ext cx="2592288" cy="43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2120" y="3356992"/>
            <a:ext cx="2592288" cy="54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52120" y="3933056"/>
            <a:ext cx="2592288" cy="43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2120" y="4365104"/>
            <a:ext cx="2592288" cy="43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52120" y="4797152"/>
            <a:ext cx="2592288" cy="43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6237312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solidFill>
                  <a:srgbClr val="002060"/>
                </a:solidFill>
                <a:latin typeface="Arial Black" pitchFamily="34" charset="0"/>
              </a:rPr>
              <a:t>ШУМ - ВОДА, МОСТ - РЕКА, ЛЕС - МЕДВЕДЬ, РОЙ - ПЧЕЛА, ГВОЗДЬ - ДОСКА, ПЕСОК - САХАР, СТОЛ - ОБЕД, РУБЛЬ - КОПЕЙКА, ДИЧЬ - ВЫСТРЕЛ, ЧАС - ВРЕМЯ. РЕКА - МОРЕ, КИНО - АРТИСТ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30" grpId="1" animBg="1"/>
      <p:bldP spid="31" grpId="1" animBg="1"/>
      <p:bldP spid="32" grpId="1" animBg="1"/>
      <p:bldP spid="33" grpId="1" animBg="1"/>
      <p:bldP spid="34" grpId="1" animBg="1"/>
      <p:bldP spid="35" grpId="1" animBg="1"/>
      <p:bldP spid="36" grpId="1" animBg="1"/>
      <p:bldP spid="37" grpId="1" animBg="1"/>
      <p:bldP spid="38" grpId="1" animBg="1"/>
      <p:bldP spid="39" grpId="1" animBg="1"/>
      <p:bldP spid="40" grpId="1" animBg="1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Развиваем слуховую память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836712"/>
            <a:ext cx="4162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5576" y="105273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 доске написали слова цветными мелками: БАРСУК, КАМЕРА, ПАРОХОД. Голубое слово правее зеленого, серое - ниже голубого. Какое слово зеленого цвета? Закрась его.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3212976"/>
            <a:ext cx="252028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БАРСУК</a:t>
            </a:r>
            <a:endParaRPr lang="ru-RU" sz="3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59832" y="2708920"/>
            <a:ext cx="252028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КАМЕРА</a:t>
            </a:r>
            <a:endParaRPr lang="ru-RU" sz="3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52120" y="3068960"/>
            <a:ext cx="288032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ПАРОХОД</a:t>
            </a:r>
            <a:endParaRPr lang="ru-RU" sz="3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3212976"/>
            <a:ext cx="252028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БАРСУК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2708920"/>
            <a:ext cx="252028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Arial Black" pitchFamily="34" charset="0"/>
              </a:rPr>
              <a:t>КАМЕРА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52120" y="3068960"/>
            <a:ext cx="288032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ПАРОХОД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836712"/>
            <a:ext cx="6661770" cy="46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340768"/>
            <a:ext cx="559966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717032"/>
            <a:ext cx="590643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s://cs11.pikabu.ru/post_img/2019/09/14/4/og_og_15684374052877594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1124744"/>
            <a:ext cx="3459134" cy="18102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7704" y="119675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корова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1772816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курица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Рисунок 10" descr="hotpng.com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6056" y="836712"/>
            <a:ext cx="3485394" cy="3284984"/>
          </a:xfrm>
          <a:prstGeom prst="rect">
            <a:avLst/>
          </a:prstGeom>
        </p:spPr>
      </p:pic>
      <p:pic>
        <p:nvPicPr>
          <p:cNvPr id="1034" name="Picture 10" descr="https://cdn2.vectorstock.com/i/1000x1000/60/91/white-sheep-isolated-vector-896609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8064" y="2276872"/>
            <a:ext cx="3452391" cy="230030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339752" y="234888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овца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744" y="285293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индюшка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36" name="Picture 12" descr="https://dou24.ru/307/images/stories/psiholog/04_15_poleznye_kartochki/dom_pticy/2%2000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8064" y="2780928"/>
            <a:ext cx="3528392" cy="221655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699792" y="357301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утка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38" name="Picture 14" descr="https://avatars.mds.yandex.net/get-pdb/1996727/3a3f62f7-bb5e-4a02-b364-986308b0093d/s120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8064" y="3429000"/>
            <a:ext cx="3469938" cy="23042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95736" y="407707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свинья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40" name="Picture 16" descr="https://cdn2.vectorstock.com/i/1000x1000/67/81/two-cute-funny-pig-vector-2177678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04048" y="3645024"/>
            <a:ext cx="3600400" cy="283711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835696" y="465313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гусыня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42" name="Picture 18" descr="https://st.depositphotos.com/1002007/3912/i/950/depositphotos_39129965-stock-photo-duck-and-goose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228184" y="3645024"/>
            <a:ext cx="2113278" cy="2859141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555776" y="515719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медведица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44" name="Picture 20" descr="https://slovnet.ru/wp-content/uploads/2018/10/12-2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508104" y="3501008"/>
            <a:ext cx="314795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6" grpId="0"/>
      <p:bldP spid="18" grpId="0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764704"/>
            <a:ext cx="5748908" cy="41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268760"/>
            <a:ext cx="37444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ФЛВ – 532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РКВ – 122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ТЛЕ – 335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ФМД – 544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ХМЕ - 645</a:t>
            </a:r>
            <a:endParaRPr lang="ru-RU" sz="4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1988840"/>
            <a:ext cx="3744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ХКД – 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ЕЛВ – 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ТЛР –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5976" y="134076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Определи, каким числам соответствовали записи: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98884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624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270892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532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3284984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331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056" name="Picture 8" descr="https://cf.ppt-online.org/files1/slide/m/myfQCIbvgLYuxPpkrqKOFB3JGZcnUdsw8N5tR1/slide-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01160" y="3933056"/>
            <a:ext cx="4803288" cy="259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764704"/>
            <a:ext cx="3888800" cy="128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7" name="Picture 5" descr="https://i.pinimg.com/originals/c6/c9/dc/c6c9dc2381897ea91f100b6f7c746a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132856"/>
            <a:ext cx="7748785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836712"/>
            <a:ext cx="3061345" cy="10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3010" name="Picture 2" descr="https://img-fotki.yandex.ru/get/15588/114691520.79/0_a9f58_c49132d0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916832"/>
            <a:ext cx="6395864" cy="4509084"/>
          </a:xfrm>
          <a:prstGeom prst="rect">
            <a:avLst/>
          </a:prstGeom>
          <a:noFill/>
        </p:spPr>
      </p:pic>
      <p:pic>
        <p:nvPicPr>
          <p:cNvPr id="43012" name="Picture 4" descr="https://favoritmarket.com/image/goods/419/act/789375/b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1916832"/>
            <a:ext cx="6208412" cy="4510800"/>
          </a:xfrm>
          <a:prstGeom prst="rect">
            <a:avLst/>
          </a:prstGeom>
          <a:noFill/>
        </p:spPr>
      </p:pic>
      <p:pic>
        <p:nvPicPr>
          <p:cNvPr id="43014" name="Picture 6" descr="https://russouvenirs.ru/files/tovar/13400_13500/13428/02-80k21_deta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3608" y="1916832"/>
            <a:ext cx="6742599" cy="4510800"/>
          </a:xfrm>
          <a:prstGeom prst="rect">
            <a:avLst/>
          </a:prstGeom>
          <a:noFill/>
        </p:spPr>
      </p:pic>
      <p:pic>
        <p:nvPicPr>
          <p:cNvPr id="43016" name="Picture 8" descr="https://russouvenirs.ru/files/tovar/3100_3200/3101/025-1-76k22_deta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3608" y="1844824"/>
            <a:ext cx="6737145" cy="47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Когда кот может выйти из дома с четырьмя ногами, а вернуться с восемью?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857760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Когда он несёт мышку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зубах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2" name="Picture 4" descr="http://pic.xenomorph.ru/2015-11/1447064959_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857232"/>
            <a:ext cx="5554821" cy="4061193"/>
          </a:xfrm>
          <a:prstGeom prst="round2Diag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836712"/>
            <a:ext cx="5842422" cy="47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 – 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6163" y="4110683"/>
            <a:ext cx="108012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https://st.depositphotos.com/2839027/3461/v/950/depositphotos_34611205-stock-illustration-cute-foods-characters-set-milk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8171" y="4470723"/>
            <a:ext cx="1656184" cy="2303908"/>
          </a:xfrm>
          <a:prstGeom prst="rect">
            <a:avLst/>
          </a:prstGeom>
          <a:noFill/>
        </p:spPr>
      </p:pic>
      <p:pic>
        <p:nvPicPr>
          <p:cNvPr id="7" name="Picture 4" descr="https://cdn5.vectorstock.com/i/1000x1000/40/44/buckets-with-faces-vector-202404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18072">
            <a:off x="5988107" y="2753842"/>
            <a:ext cx="2652529" cy="3022650"/>
          </a:xfrm>
          <a:prstGeom prst="rect">
            <a:avLst/>
          </a:prstGeom>
          <a:noFill/>
        </p:spPr>
      </p:pic>
      <p:pic>
        <p:nvPicPr>
          <p:cNvPr id="8" name="Рисунок 7" descr="Pouring Water Clipart 04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5004048" y="3353672"/>
            <a:ext cx="1800200" cy="1172467"/>
          </a:xfrm>
          <a:prstGeom prst="rect">
            <a:avLst/>
          </a:prstGeom>
        </p:spPr>
      </p:pic>
      <p:pic>
        <p:nvPicPr>
          <p:cNvPr id="9" name="Picture 4" descr="https://cdn5.vectorstock.com/i/1000x1000/40/44/buckets-with-faces-vector-2024044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18072">
            <a:off x="6138654" y="3166217"/>
            <a:ext cx="2652529" cy="2538026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9552" y="1412776"/>
          <a:ext cx="8064904" cy="1280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8114"/>
                <a:gridCol w="705679"/>
                <a:gridCol w="705679"/>
                <a:gridCol w="705679"/>
                <a:gridCol w="705679"/>
                <a:gridCol w="705679"/>
                <a:gridCol w="705679"/>
                <a:gridCol w="705679"/>
                <a:gridCol w="705679"/>
                <a:gridCol w="705679"/>
                <a:gridCol w="70567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 Black" pitchFamily="34" charset="0"/>
                        </a:rPr>
                        <a:t>4 л</a:t>
                      </a:r>
                      <a:endParaRPr lang="ru-RU" sz="36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latin typeface="Arial Black" pitchFamily="34" charset="0"/>
                        </a:rPr>
                        <a:t>9 л</a:t>
                      </a:r>
                      <a:endParaRPr lang="ru-RU" sz="3600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19672" y="1412776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9672" y="206084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9752" y="1412776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2" y="206084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9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832" y="1412776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4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9832" y="206084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5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9912" y="1412776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912" y="206084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5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1412776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4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9992" y="206084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8064" y="1412776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8064" y="206084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8144" y="1412776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144" y="206084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1412776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8224" y="206084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9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08304" y="1412776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4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08304" y="206084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6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28384" y="1412776"/>
            <a:ext cx="526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28384" y="2060848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6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3265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Веселая переменка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08719"/>
            <a:ext cx="7848872" cy="549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836712"/>
            <a:ext cx="5150346" cy="65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s://cdn.healthambition.com/wp-content/uploads/2018/02/Depositphotos_8692887_l-2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3429000"/>
            <a:ext cx="4600560" cy="30685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70080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1) Число яблок двузначное, при этом делится на 2 - следовательно, число четное.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4127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Решение: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27687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2) Также число делится на 5, то есть должно заканчиваться на 0 или 5, но так как является четным, значит заканчивается на 0.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14096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3) Выпишем все двузначные числа, оканчивающиеся на 0: </a:t>
            </a:r>
          </a:p>
          <a:p>
            <a:pPr fontAlgn="base"/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10, 20, 30, 40, 50, 60, 70, 80, 90.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17032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4) Уберем числа, которые не делятся на 3 (сумма чисел не делится на 3): </a:t>
            </a:r>
          </a:p>
          <a:p>
            <a:pPr fontAlgn="base"/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10, 20, 40, 50, 70, 80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797152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5) Остались: 30, 60, 90.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508518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6) Уберем числа, которые делятся на 4: </a:t>
            </a:r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60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661248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Ответ: в корзине находится 30 или 90 яблок.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836712"/>
            <a:ext cx="5615558" cy="70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357301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Из 64 заготовок делаем 64 детали. </a:t>
            </a:r>
          </a:p>
        </p:txBody>
      </p:sp>
      <p:pic>
        <p:nvPicPr>
          <p:cNvPr id="39941" name="Picture 5" descr="https://365-tv.ru/images/Alu-Briquettes-Chips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1556792"/>
            <a:ext cx="5328592" cy="20407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6093296"/>
            <a:ext cx="7758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Ответ: из 64 заготовок можно сделать </a:t>
            </a:r>
            <a:r>
              <a:rPr lang="ru-RU" sz="2000" smtClean="0">
                <a:solidFill>
                  <a:srgbClr val="00206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73 детали.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28498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Решение: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933056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2) С каждых 8 деталей собираем стружку и выплавляем еще 1 заготовку. Из 64 стружек получится еще 8 заготовок: 64 : 8 = 8 (заготовок).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86916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3) Из них делаем еще 8 деталей, собираем опять стружку и выплавляем еще 1 заготовку.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5445224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4) И, наконец, из нее делаем 1 деталь.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573325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5) Всего получилось 64 + 8 + 1 = 73 (детали).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5654" y="692696"/>
            <a:ext cx="481804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971600" y="1124744"/>
            <a:ext cx="792088" cy="2506694"/>
            <a:chOff x="899592" y="1484784"/>
            <a:chExt cx="792088" cy="2506694"/>
          </a:xfrm>
        </p:grpSpPr>
        <p:pic>
          <p:nvPicPr>
            <p:cNvPr id="40967" name="Picture 7" descr="https://i.pinimg.com/736x/88/48/38/884838f0057c61361e548faba9013c98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9592" y="1484784"/>
              <a:ext cx="792088" cy="250669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 rot="16200000">
              <a:off x="613883" y="2835224"/>
              <a:ext cx="1372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Пушкин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63688" y="1124744"/>
            <a:ext cx="576064" cy="2506694"/>
            <a:chOff x="2915816" y="1700808"/>
            <a:chExt cx="576064" cy="2506694"/>
          </a:xfrm>
        </p:grpSpPr>
        <p:pic>
          <p:nvPicPr>
            <p:cNvPr id="11" name="Picture 7" descr="https://i.pinimg.com/736x/88/48/38/884838f0057c61361e548faba9013c98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15816" y="1700808"/>
              <a:ext cx="576064" cy="2506694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2215771" y="2904909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solidFill>
                    <a:srgbClr val="E3DE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Лермонтов</a:t>
              </a:r>
              <a:endParaRPr lang="ru-RU" sz="2000" b="1" spc="50" dirty="0">
                <a:ln w="11430"/>
                <a:solidFill>
                  <a:srgbClr val="E3DE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339752" y="1196752"/>
            <a:ext cx="648072" cy="2506694"/>
            <a:chOff x="4283968" y="1844824"/>
            <a:chExt cx="648072" cy="2506694"/>
          </a:xfrm>
        </p:grpSpPr>
        <p:pic>
          <p:nvPicPr>
            <p:cNvPr id="12" name="Picture 7" descr="https://i.pinimg.com/736x/88/48/38/884838f0057c61361e548faba9013c98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83968" y="1844824"/>
              <a:ext cx="648072" cy="2506694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 rot="16200000">
              <a:off x="3941640" y="3051248"/>
              <a:ext cx="1372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Тютчев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987824" y="1268760"/>
            <a:ext cx="800472" cy="2443070"/>
            <a:chOff x="6876256" y="2132856"/>
            <a:chExt cx="800472" cy="2443070"/>
          </a:xfrm>
        </p:grpSpPr>
        <p:pic>
          <p:nvPicPr>
            <p:cNvPr id="13" name="Picture 7" descr="https://i.pinimg.com/736x/88/48/38/884838f0057c61361e548faba9013c98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876256" y="2132856"/>
              <a:ext cx="800472" cy="244307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 rot="16200000">
              <a:off x="6389912" y="3411288"/>
              <a:ext cx="1660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Некрасов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004048" y="1196752"/>
            <a:ext cx="792088" cy="2506694"/>
            <a:chOff x="899592" y="1484784"/>
            <a:chExt cx="792088" cy="2506694"/>
          </a:xfrm>
        </p:grpSpPr>
        <p:pic>
          <p:nvPicPr>
            <p:cNvPr id="21" name="Picture 7" descr="https://i.pinimg.com/736x/88/48/38/884838f0057c61361e548faba9013c98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9592" y="1484784"/>
              <a:ext cx="792088" cy="2506694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 rot="16200000">
              <a:off x="613883" y="2835224"/>
              <a:ext cx="1372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Пушкин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796136" y="1196752"/>
            <a:ext cx="576064" cy="2506694"/>
            <a:chOff x="2915816" y="1700808"/>
            <a:chExt cx="576064" cy="2506694"/>
          </a:xfrm>
        </p:grpSpPr>
        <p:pic>
          <p:nvPicPr>
            <p:cNvPr id="24" name="Picture 7" descr="https://i.pinimg.com/736x/88/48/38/884838f0057c61361e548faba9013c98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15816" y="1700808"/>
              <a:ext cx="576064" cy="2506694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 rot="16200000">
              <a:off x="2215771" y="2904909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solidFill>
                    <a:srgbClr val="E3DE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Лермонтов</a:t>
              </a:r>
              <a:endParaRPr lang="ru-RU" sz="2000" b="1" spc="50" dirty="0">
                <a:ln w="11430"/>
                <a:solidFill>
                  <a:srgbClr val="E3DE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092280" y="1196752"/>
            <a:ext cx="648072" cy="2506694"/>
            <a:chOff x="4283968" y="1844824"/>
            <a:chExt cx="648072" cy="2506694"/>
          </a:xfrm>
        </p:grpSpPr>
        <p:pic>
          <p:nvPicPr>
            <p:cNvPr id="27" name="Picture 7" descr="https://i.pinimg.com/736x/88/48/38/884838f0057c61361e548faba9013c98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83968" y="1844824"/>
              <a:ext cx="648072" cy="2506694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 rot="16200000">
              <a:off x="3941640" y="3051248"/>
              <a:ext cx="1372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Тютчев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372200" y="1268760"/>
            <a:ext cx="800472" cy="2443070"/>
            <a:chOff x="6876256" y="2132856"/>
            <a:chExt cx="800472" cy="2443070"/>
          </a:xfrm>
        </p:grpSpPr>
        <p:pic>
          <p:nvPicPr>
            <p:cNvPr id="30" name="Picture 7" descr="https://i.pinimg.com/736x/88/48/38/884838f0057c61361e548faba9013c98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876256" y="2132856"/>
              <a:ext cx="800472" cy="2443070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 rot="16200000">
              <a:off x="6389912" y="3411288"/>
              <a:ext cx="1660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Некрасов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043608" y="3789040"/>
            <a:ext cx="792088" cy="2506694"/>
            <a:chOff x="899592" y="1484784"/>
            <a:chExt cx="792088" cy="2506694"/>
          </a:xfrm>
        </p:grpSpPr>
        <p:pic>
          <p:nvPicPr>
            <p:cNvPr id="33" name="Picture 7" descr="https://i.pinimg.com/736x/88/48/38/884838f0057c61361e548faba9013c98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9592" y="1484784"/>
              <a:ext cx="792088" cy="2506694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 rot="16200000">
              <a:off x="613883" y="2835224"/>
              <a:ext cx="1372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Пушкин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275856" y="3789040"/>
            <a:ext cx="576064" cy="2506694"/>
            <a:chOff x="2915816" y="1700808"/>
            <a:chExt cx="576064" cy="2506694"/>
          </a:xfrm>
        </p:grpSpPr>
        <p:pic>
          <p:nvPicPr>
            <p:cNvPr id="36" name="Picture 7" descr="https://i.pinimg.com/736x/88/48/38/884838f0057c61361e548faba9013c98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15816" y="1700808"/>
              <a:ext cx="576064" cy="2506694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 rot="16200000">
              <a:off x="2215771" y="2904909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solidFill>
                    <a:srgbClr val="E3DE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Лермонтов</a:t>
              </a:r>
              <a:endParaRPr lang="ru-RU" sz="2000" b="1" spc="50" dirty="0">
                <a:ln w="11430"/>
                <a:solidFill>
                  <a:srgbClr val="E3DE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835696" y="3789040"/>
            <a:ext cx="648072" cy="2506694"/>
            <a:chOff x="4283968" y="1844824"/>
            <a:chExt cx="648072" cy="2506694"/>
          </a:xfrm>
        </p:grpSpPr>
        <p:pic>
          <p:nvPicPr>
            <p:cNvPr id="39" name="Picture 7" descr="https://i.pinimg.com/736x/88/48/38/884838f0057c61361e548faba9013c98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83968" y="1844824"/>
              <a:ext cx="648072" cy="2506694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 rot="16200000">
              <a:off x="3941640" y="3051248"/>
              <a:ext cx="1372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Тютчев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483768" y="3861048"/>
            <a:ext cx="800472" cy="2443070"/>
            <a:chOff x="6876256" y="2132856"/>
            <a:chExt cx="800472" cy="2443070"/>
          </a:xfrm>
        </p:grpSpPr>
        <p:pic>
          <p:nvPicPr>
            <p:cNvPr id="42" name="Picture 7" descr="https://i.pinimg.com/736x/88/48/38/884838f0057c61361e548faba9013c98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876256" y="2132856"/>
              <a:ext cx="800472" cy="2443070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 rot="16200000">
              <a:off x="6389912" y="3411288"/>
              <a:ext cx="1660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Некрасов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004048" y="3789040"/>
            <a:ext cx="792088" cy="2506694"/>
            <a:chOff x="899592" y="1484784"/>
            <a:chExt cx="792088" cy="2506694"/>
          </a:xfrm>
        </p:grpSpPr>
        <p:pic>
          <p:nvPicPr>
            <p:cNvPr id="45" name="Picture 7" descr="https://i.pinimg.com/736x/88/48/38/884838f0057c61361e548faba9013c98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99592" y="1484784"/>
              <a:ext cx="792088" cy="2506694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 rot="16200000">
              <a:off x="613883" y="2835224"/>
              <a:ext cx="1372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Пушкин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164288" y="3789040"/>
            <a:ext cx="576064" cy="2506694"/>
            <a:chOff x="2915816" y="1700808"/>
            <a:chExt cx="576064" cy="2506694"/>
          </a:xfrm>
        </p:grpSpPr>
        <p:pic>
          <p:nvPicPr>
            <p:cNvPr id="48" name="Picture 7" descr="https://i.pinimg.com/736x/88/48/38/884838f0057c61361e548faba9013c98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915816" y="1700808"/>
              <a:ext cx="576064" cy="2506694"/>
            </a:xfrm>
            <a:prstGeom prst="rect">
              <a:avLst/>
            </a:prstGeom>
            <a:noFill/>
          </p:spPr>
        </p:pic>
        <p:sp>
          <p:nvSpPr>
            <p:cNvPr id="49" name="TextBox 48"/>
            <p:cNvSpPr txBox="1"/>
            <p:nvPr/>
          </p:nvSpPr>
          <p:spPr>
            <a:xfrm rot="16200000">
              <a:off x="2215771" y="2904909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solidFill>
                    <a:srgbClr val="E3DE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Лермонтов</a:t>
              </a:r>
              <a:endParaRPr lang="ru-RU" sz="2000" b="1" spc="50" dirty="0">
                <a:ln w="11430"/>
                <a:solidFill>
                  <a:srgbClr val="E3DE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516216" y="3717032"/>
            <a:ext cx="648072" cy="2506694"/>
            <a:chOff x="4283968" y="1844824"/>
            <a:chExt cx="648072" cy="2506694"/>
          </a:xfrm>
        </p:grpSpPr>
        <p:pic>
          <p:nvPicPr>
            <p:cNvPr id="51" name="Picture 7" descr="https://i.pinimg.com/736x/88/48/38/884838f0057c61361e548faba9013c98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83968" y="1844824"/>
              <a:ext cx="648072" cy="2506694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 rot="16200000">
              <a:off x="3941640" y="3051248"/>
              <a:ext cx="1372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Тютчев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796136" y="3861048"/>
            <a:ext cx="800472" cy="2443070"/>
            <a:chOff x="6876256" y="2132856"/>
            <a:chExt cx="800472" cy="2443070"/>
          </a:xfrm>
        </p:grpSpPr>
        <p:pic>
          <p:nvPicPr>
            <p:cNvPr id="54" name="Picture 7" descr="https://i.pinimg.com/736x/88/48/38/884838f0057c61361e548faba9013c98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876256" y="2132856"/>
              <a:ext cx="800472" cy="2443070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 rot="16200000">
              <a:off x="6389912" y="3411288"/>
              <a:ext cx="16608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itchFamily="34" charset="0"/>
                </a:rPr>
                <a:t>Некрасов</a:t>
              </a:r>
              <a:endPara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467544" y="6165304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</a:rPr>
              <a:t>Ответ: 4 способа.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588224" y="908720"/>
            <a:ext cx="7920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i.pinimg.com/736x/c7/6c/cf/c76ccfdadd7f224767257552403729f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404663"/>
            <a:ext cx="6048672" cy="60486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2924944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СПАСИБО ЗА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УРОК!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50004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 что похожа половина яблока?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вторую половину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4" name="Picture 2" descr="http://thumbs.dreamstime.com/x/%D0%BF%D0%BE%D0%BB%D0%BE%D0%B2%D0%B8%D0%BD%D0%B0-%D1%8F%D0%B1%D0%BB%D0%BE%D0%BA%D0%B0-28026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360870"/>
            <a:ext cx="3857652" cy="3761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Явился в жёлтой шубке – прощайте,</a:t>
            </a:r>
          </a:p>
          <a:p>
            <a:pPr algn="ctr"/>
            <a:r>
              <a:rPr lang="ru-RU" sz="3600" b="1" dirty="0" smtClean="0"/>
              <a:t> две скорлупки. Кто это?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Цыплёнок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298" name="Picture 2" descr="http://www.chitalnya.ru/upload2/503/974563669413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764704"/>
            <a:ext cx="5850648" cy="468052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Вырос в поле дом, полон дом зерном. Что это?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Колос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2" name="Picture 2" descr="http://znajka-tur.ru/wp-content/uploads/2012/09/kolo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857232"/>
            <a:ext cx="6986013" cy="4700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07167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Какие цветы собирала падчерица в сказке «Двенадцать месяцев»?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Подснежники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46" name="Picture 2" descr="http://chitalochka-ru.ru/wp-content/uploads/2013/01/0_7619b_a38f7945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548680"/>
            <a:ext cx="7260474" cy="5256584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35716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не сможет найти ни один сыщик на земле?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72140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Две одинаковых души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0" name="Picture 2" descr="http://www.webmechta.com/f/poznay-mir/detektiv-sishi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643050"/>
            <a:ext cx="5807670" cy="3920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35716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 меня шесть сыновей. У каждого сына есть родная сестра. </a:t>
            </a:r>
          </a:p>
          <a:p>
            <a:pPr algn="ctr"/>
            <a:r>
              <a:rPr lang="ru-RU" sz="3600" b="1" dirty="0" smtClean="0"/>
              <a:t>Сколько у меня детей?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7  </a:t>
            </a:r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394" name="Picture 2" descr="http://scp.parkinsonfamily.org/photos-fam/scp-6-sons-eric-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204864"/>
            <a:ext cx="4536504" cy="3523498"/>
          </a:xfrm>
          <a:prstGeom prst="rect">
            <a:avLst/>
          </a:prstGeom>
          <a:noFill/>
        </p:spPr>
      </p:pic>
      <p:pic>
        <p:nvPicPr>
          <p:cNvPr id="364546" name="Picture 2" descr="Картинки по запросу портрет девоч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2708920"/>
            <a:ext cx="1902702" cy="237626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35716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Двое пошли – 3 гвоздя нашли. Следом четверо пойдут – много ли гвоздей найдут?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786454"/>
            <a:ext cx="82153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Могут нисколько не найти  </a:t>
            </a:r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18" name="Picture 2" descr="http://snab12.ru/wp-content/uploads/2014/12/%D0%B3%D0%B2%D0%BE%D0%B7%D0%B4%D1%8C-%D1%84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2285992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Занятие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Занятие 1</Template>
  <TotalTime>182</TotalTime>
  <Words>796</Words>
  <Application>Microsoft Office PowerPoint</Application>
  <PresentationFormat>Экран (4:3)</PresentationFormat>
  <Paragraphs>173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 Unicode MS</vt:lpstr>
      <vt:lpstr>Arial</vt:lpstr>
      <vt:lpstr>Arial Black</vt:lpstr>
      <vt:lpstr>Calibri</vt:lpstr>
      <vt:lpstr>Times New Roman</vt:lpstr>
      <vt:lpstr>Занятие 1</vt:lpstr>
      <vt:lpstr>Занятие 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гигабайт</dc:creator>
  <cp:lastModifiedBy>Александра</cp:lastModifiedBy>
  <cp:revision>26</cp:revision>
  <dcterms:created xsi:type="dcterms:W3CDTF">2020-09-19T16:28:07Z</dcterms:created>
  <dcterms:modified xsi:type="dcterms:W3CDTF">2020-10-30T05:54:13Z</dcterms:modified>
</cp:coreProperties>
</file>