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80" r:id="rId20"/>
    <p:sldId id="281" r:id="rId21"/>
    <p:sldId id="282" r:id="rId22"/>
    <p:sldId id="283" r:id="rId23"/>
    <p:sldId id="275" r:id="rId24"/>
    <p:sldId id="276" r:id="rId25"/>
    <p:sldId id="284" r:id="rId26"/>
    <p:sldId id="285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D6C1-2ECB-40EC-BC0A-B91E47E9A18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3EF3E-AF46-44F3-AF85-3D1FF223D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Ответы: кагор, багор; бетон, батон, затон; загон, вагон; загар, нагар; гусар;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окунь;радио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 успех; оклад; отбор, забор, вы­бор; закон; бекон; фасон; букет, пакет; отрок; порог; мотор; кабак, та­бак; рыбак; рыбак.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EF3E-AF46-44F3-AF85-3D1FF223DCC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Решение.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Допустим, в книге 120 страниц. В первый день Артур прочитал 120 х 1/2 = 60 стр. Во второй день - 60 х 1/3 = 20 стр. На третий день ему оставалось 120 - 60 + 20 = 40 стр.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EF3E-AF46-44F3-AF85-3D1FF223DCC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812D-9D80-4F05-9566-6CC8C6340F1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7858-29F4-4A78-97B1-9984C455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5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зовут вредного грызуна, похожего на мышь?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Крыса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www.prisnilos.su/kcfinder/upload/image/articles/krys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5982240" cy="408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Длинные волосы на шее у лошади или льва – это что? 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Грива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cdn.bolshoyvopros.ru/files/users/images/67/eb/67eb306c47807ef557663fea1e4c2279.jpg"/>
          <p:cNvPicPr>
            <a:picLocks noChangeAspect="1" noChangeArrowheads="1"/>
          </p:cNvPicPr>
          <p:nvPr/>
        </p:nvPicPr>
        <p:blipFill>
          <a:blip r:embed="rId2" cstate="print"/>
          <a:srcRect l="5577"/>
          <a:stretch>
            <a:fillRect/>
          </a:stretch>
        </p:blipFill>
        <p:spPr bwMode="auto">
          <a:xfrm>
            <a:off x="683568" y="1428736"/>
            <a:ext cx="4317027" cy="29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http://www.nastol.com.ua/pic/201109/1280x800/nastol.com.ua-7736.jpg"/>
          <p:cNvPicPr>
            <a:picLocks noChangeAspect="1" noChangeArrowheads="1"/>
          </p:cNvPicPr>
          <p:nvPr/>
        </p:nvPicPr>
        <p:blipFill>
          <a:blip r:embed="rId3" cstate="print"/>
          <a:srcRect l="15297"/>
          <a:stretch>
            <a:fillRect/>
          </a:stretch>
        </p:blipFill>
        <p:spPr bwMode="auto">
          <a:xfrm>
            <a:off x="4716016" y="2780928"/>
            <a:ext cx="3744416" cy="29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Запомни и нарисуй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9" t="51684"/>
          <a:stretch>
            <a:fillRect/>
          </a:stretch>
        </p:blipFill>
        <p:spPr bwMode="auto">
          <a:xfrm rot="5400000">
            <a:off x="719804" y="1880596"/>
            <a:ext cx="4176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9" b="51400"/>
          <a:stretch>
            <a:fillRect/>
          </a:stretch>
        </p:blipFill>
        <p:spPr bwMode="auto">
          <a:xfrm rot="5400000">
            <a:off x="4330123" y="1870677"/>
            <a:ext cx="4176000" cy="340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9" t="51310"/>
          <a:stretch>
            <a:fillRect/>
          </a:stretch>
        </p:blipFill>
        <p:spPr bwMode="auto">
          <a:xfrm rot="5400000">
            <a:off x="755808" y="1844592"/>
            <a:ext cx="40319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9" b="51742"/>
          <a:stretch>
            <a:fillRect/>
          </a:stretch>
        </p:blipFill>
        <p:spPr bwMode="auto">
          <a:xfrm rot="5400000">
            <a:off x="4413512" y="1859296"/>
            <a:ext cx="4031984" cy="32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Проверь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9" t="51684"/>
          <a:stretch>
            <a:fillRect/>
          </a:stretch>
        </p:blipFill>
        <p:spPr bwMode="auto">
          <a:xfrm rot="5400000">
            <a:off x="384193" y="1712151"/>
            <a:ext cx="2398734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449" b="51400"/>
          <a:stretch>
            <a:fillRect/>
          </a:stretch>
        </p:blipFill>
        <p:spPr bwMode="auto">
          <a:xfrm rot="5400000">
            <a:off x="2298936" y="1705158"/>
            <a:ext cx="2384748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3449" t="51310"/>
          <a:stretch>
            <a:fillRect/>
          </a:stretch>
        </p:blipFill>
        <p:spPr bwMode="auto">
          <a:xfrm rot="5400000">
            <a:off x="4411205" y="1695925"/>
            <a:ext cx="2366334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3449" b="51742"/>
          <a:stretch>
            <a:fillRect/>
          </a:stretch>
        </p:blipFill>
        <p:spPr bwMode="auto">
          <a:xfrm rot="5400000">
            <a:off x="6255734" y="1706562"/>
            <a:ext cx="2387556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Тренируем зрительную память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8602" y="866329"/>
            <a:ext cx="80648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Посмотрите на слова, записанные на доске, в течение 20 секунд. Затем попытайтесь составить и записать предложения, состоящие из слов первой и второй колонки.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553" y="1652286"/>
            <a:ext cx="4416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ЛУЧШИЙ ПОДАРОК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В ВАЗЕ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МЫ ЖИВЕМ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МОЯ МАМА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Я НЕ ЗНАЮ</a:t>
            </a:r>
            <a:endParaRPr lang="ru-RU" sz="3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816" y="1620491"/>
            <a:ext cx="38884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САМАЯ ЛУЧШАЯ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КАК ТЕБЯ ЗОВУТ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КНИГА 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НЕТ ЦВЕТОВ</a:t>
            </a:r>
          </a:p>
          <a:p>
            <a:r>
              <a:rPr lang="ru-RU" sz="3000" dirty="0" smtClean="0">
                <a:solidFill>
                  <a:srgbClr val="000099"/>
                </a:solidFill>
                <a:latin typeface="Arial Black" pitchFamily="34" charset="0"/>
              </a:rPr>
              <a:t>ДРУЖНО </a:t>
            </a:r>
            <a:endParaRPr lang="ru-RU" sz="3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97434"/>
            <a:ext cx="8160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Лучший подарок – книга.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вазе нет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цветов.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живем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дружно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B05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Моя 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мама самая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лучшая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B05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знаю, 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 тебя зовут.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43" y="1412776"/>
            <a:ext cx="4052557" cy="47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7260"/>
            <a:ext cx="2194377" cy="25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7" grpId="0"/>
      <p:bldP spid="7" grpId="2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057131" cy="4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Тренируем зрительную память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39" y="1519710"/>
            <a:ext cx="6762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7544" y="5747365"/>
            <a:ext cx="4499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Одинаковые плитки:</a:t>
            </a:r>
            <a:endParaRPr kumimoji="0" lang="ru-RU" sz="5400" b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302" y="3212976"/>
            <a:ext cx="1348416" cy="7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779" t="38741" r="77737" b="30630"/>
          <a:stretch/>
        </p:blipFill>
        <p:spPr bwMode="auto">
          <a:xfrm>
            <a:off x="4565864" y="5282085"/>
            <a:ext cx="1182413" cy="11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6422485" y="5233390"/>
            <a:ext cx="1119353" cy="1130499"/>
            <a:chOff x="6422485" y="5233390"/>
            <a:chExt cx="1119353" cy="113049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0495" t="69952" r="22953"/>
            <a:stretch/>
          </p:blipFill>
          <p:spPr bwMode="auto">
            <a:xfrm>
              <a:off x="6422485" y="5233390"/>
              <a:ext cx="1119353" cy="113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6422485" y="5233390"/>
              <a:ext cx="309755" cy="283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78830" flipH="1" flipV="1">
            <a:off x="4917398" y="1880333"/>
            <a:ext cx="1348416" cy="7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3108 -0.1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800" y="915645"/>
            <a:ext cx="6119614" cy="4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6096473"/>
            <a:ext cx="8244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Бобы не грибы, не посеешь - не взойдут.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6" name="Picture 6" descr="https://img-fotki.yandex.ru/get/5605/svetlera.3f/0_50726_288193ec_XXXL.jpg"/>
          <p:cNvPicPr>
            <a:picLocks noChangeAspect="1" noChangeArrowheads="1"/>
          </p:cNvPicPr>
          <p:nvPr/>
        </p:nvPicPr>
        <p:blipFill>
          <a:blip r:embed="rId3" cstate="print"/>
          <a:srcRect l="10020" r="24852" b="12725"/>
          <a:stretch>
            <a:fillRect/>
          </a:stretch>
        </p:blipFill>
        <p:spPr bwMode="auto">
          <a:xfrm>
            <a:off x="6948264" y="3718683"/>
            <a:ext cx="2072188" cy="2776846"/>
          </a:xfrm>
          <a:prstGeom prst="rect">
            <a:avLst/>
          </a:prstGeom>
          <a:noFill/>
        </p:spPr>
      </p:pic>
      <p:pic>
        <p:nvPicPr>
          <p:cNvPr id="5128" name="Picture 8" descr="https://i.pinimg.com/736x/7f/56/ce/7f56ce753c9bff91d2cc3c78b4484bf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00"/>
          <a:stretch>
            <a:fillRect/>
          </a:stretch>
        </p:blipFill>
        <p:spPr bwMode="auto">
          <a:xfrm>
            <a:off x="415788" y="1530141"/>
            <a:ext cx="2076023" cy="1948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718683"/>
            <a:ext cx="792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000099"/>
                </a:solidFill>
                <a:latin typeface="Impact" pitchFamily="34" charset="0"/>
              </a:rPr>
              <a:t>гр</a:t>
            </a:r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не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8272" y="3355195"/>
            <a:ext cx="792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>
                <a:solidFill>
                  <a:srgbClr val="000099"/>
                </a:solidFill>
                <a:latin typeface="Impact" pitchFamily="34" charset="0"/>
              </a:rPr>
              <a:t>Б</a:t>
            </a:r>
            <a:r>
              <a:rPr lang="ru-RU" sz="4400" dirty="0" err="1" smtClean="0">
                <a:solidFill>
                  <a:srgbClr val="000099"/>
                </a:solidFill>
                <a:latin typeface="Impact" pitchFamily="34" charset="0"/>
              </a:rPr>
              <a:t>о</a:t>
            </a:r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err="1" smtClean="0">
                <a:solidFill>
                  <a:srgbClr val="000099"/>
                </a:solidFill>
                <a:latin typeface="Impact" pitchFamily="34" charset="0"/>
              </a:rPr>
              <a:t>иб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6620" y="2878152"/>
            <a:ext cx="756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ы</a:t>
            </a: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err="1" smtClean="0">
                <a:solidFill>
                  <a:srgbClr val="000099"/>
                </a:solidFill>
                <a:latin typeface="Impact" pitchFamily="34" charset="0"/>
              </a:rPr>
              <a:t>вз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2620" y="2504593"/>
            <a:ext cx="936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бы</a:t>
            </a: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не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5155" y="2059051"/>
            <a:ext cx="792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по</a:t>
            </a: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ой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7414" y="1604660"/>
            <a:ext cx="792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99"/>
                </a:solidFill>
                <a:latin typeface="Impact" pitchFamily="34" charset="0"/>
              </a:rPr>
              <a:t>н</a:t>
            </a:r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е</a:t>
            </a: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се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49414" y="1144472"/>
            <a:ext cx="1224000" cy="2348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ешь</a:t>
            </a:r>
          </a:p>
          <a:p>
            <a:pPr algn="ctr"/>
            <a:endParaRPr lang="ru-RU" sz="44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rgbClr val="000099"/>
                </a:solidFill>
                <a:latin typeface="Impact" pitchFamily="34" charset="0"/>
              </a:rPr>
              <a:t>дут</a:t>
            </a:r>
            <a:endParaRPr lang="ru-RU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Тренируем зрительную память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00278 -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0486 0.1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2854E-6 L -0.00278 -0.0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8705E-6 L -0.00451 0.107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5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9769E-7 L -0.00451 0.373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Имя кота, героя американского мультсериала?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Том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cs411421.vk.me/v411421504/4485/2wgaMl7-N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85794"/>
            <a:ext cx="4732600" cy="4614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3" y="866329"/>
            <a:ext cx="6247119" cy="38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36" y="1361193"/>
            <a:ext cx="7972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672" y="123667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ба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672" y="162715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бе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08236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ва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672" y="252305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за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96276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гу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42899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ок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672" y="3861047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ра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429309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ус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72514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ок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672" y="515520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за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7316" y="122284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бе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686" y="162715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за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467" y="2082367"/>
            <a:ext cx="9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фа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7316" y="251240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бу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3905" y="296276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от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3905" y="339089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по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2583" y="3838629"/>
            <a:ext cx="9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мо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3905" y="428714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ка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7123" y="4725142"/>
            <a:ext cx="80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та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7316" y="5155205"/>
            <a:ext cx="108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Arial Black" pitchFamily="34" charset="0"/>
              </a:rPr>
              <a:t>ры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s://st3.depositphotos.com/1019054/13387/v/1600/depositphotos_133872364-stock-illustration-summer-rural-landscape.jpg"/>
          <p:cNvPicPr>
            <a:picLocks noChangeAspect="1" noChangeArrowheads="1"/>
          </p:cNvPicPr>
          <p:nvPr/>
        </p:nvPicPr>
        <p:blipFill>
          <a:blip r:embed="rId2" cstate="print"/>
          <a:srcRect b="7322"/>
          <a:stretch>
            <a:fillRect/>
          </a:stretch>
        </p:blipFill>
        <p:spPr bwMode="auto">
          <a:xfrm>
            <a:off x="467544" y="548680"/>
            <a:ext cx="8280920" cy="6033230"/>
          </a:xfrm>
          <a:prstGeom prst="rect">
            <a:avLst/>
          </a:prstGeom>
          <a:noFill/>
        </p:spPr>
      </p:pic>
      <p:pic>
        <p:nvPicPr>
          <p:cNvPr id="9" name="Рисунок 8" descr="Lovepik_com-401484319-trained-soldier.png"/>
          <p:cNvPicPr>
            <a:picLocks noChangeAspect="1"/>
          </p:cNvPicPr>
          <p:nvPr/>
        </p:nvPicPr>
        <p:blipFill>
          <a:blip r:embed="rId3" cstate="print"/>
          <a:srcRect l="9838" t="18107" r="8657" b="19288"/>
          <a:stretch>
            <a:fillRect/>
          </a:stretch>
        </p:blipFill>
        <p:spPr>
          <a:xfrm flipH="1">
            <a:off x="-2361713" y="1894570"/>
            <a:ext cx="2351979" cy="1806593"/>
          </a:xfrm>
          <a:prstGeom prst="rect">
            <a:avLst/>
          </a:prstGeom>
        </p:spPr>
      </p:pic>
      <p:pic>
        <p:nvPicPr>
          <p:cNvPr id="7181" name="Picture 13" descr="https://www.swedencare.co.uk/wp-content/uploads/2018/05/products-for-horses-banner-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144000" y="2177170"/>
            <a:ext cx="4427984" cy="1475994"/>
          </a:xfrm>
          <a:prstGeom prst="rect">
            <a:avLst/>
          </a:prstGeom>
          <a:noFill/>
        </p:spPr>
      </p:pic>
      <p:pic>
        <p:nvPicPr>
          <p:cNvPr id="7183" name="Picture 15" descr="https://vignette.wikia.nocookie.net/shararam-smeshi/images/7/71/%D0%9F%D1%87%D0%B5%D0%BB%D0%BA%D0%B8%D0%B8.png/revision/latest?cb=20160108082507&amp;path-prefix=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8690" y="1131471"/>
            <a:ext cx="1707404" cy="1526200"/>
          </a:xfrm>
          <a:prstGeom prst="rect">
            <a:avLst/>
          </a:prstGeom>
          <a:noFill/>
        </p:spPr>
      </p:pic>
      <p:pic>
        <p:nvPicPr>
          <p:cNvPr id="12" name="Рисунок 11" descr="kisspng-alaskan-tundra-wolf-coyote-wallpaper-wolf-pictures-5a7c80578f4077.01417884151810875958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5104"/>
            <a:ext cx="3742417" cy="2686543"/>
          </a:xfrm>
          <a:prstGeom prst="rect">
            <a:avLst/>
          </a:prstGeom>
        </p:spPr>
      </p:pic>
      <p:pic>
        <p:nvPicPr>
          <p:cNvPr id="13" name="Picture 15" descr="https://vignette.wikia.nocookie.net/shararam-smeshi/images/7/71/%D0%9F%D1%87%D0%B5%D0%BB%D0%BA%D0%B8%D0%B8.png/revision/latest?cb=20160108082507&amp;path-prefix=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73674" y="3429000"/>
            <a:ext cx="1818597" cy="16255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63718" y="3211352"/>
            <a:ext cx="20537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стадо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7" y="746429"/>
            <a:ext cx="23762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армия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836" y="1754418"/>
            <a:ext cx="20537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табун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0068" y="777528"/>
            <a:ext cx="20537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рой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57" y="1235729"/>
            <a:ext cx="182133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отряд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144" y="5708375"/>
            <a:ext cx="20537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17847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4209" y="746429"/>
            <a:ext cx="4007587" cy="37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028E-7 L 0.31163 0.004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5449E-6 L -0.57656 0.00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7558E-6 C 0.01215 0.00878 0.02587 0.01757 0.03212 0.02821 C 0.03819 0.04047 0.04149 0.05457 0.04427 0.06914 C 0.04792 0.08348 0.04427 0.09551 0.04149 0.10869 C 0.03819 0.12095 0.03368 0.13413 0.02274 0.14546 C 0.01371 0.1561 -0.00174 0.16535 -0.0184 0.17183 C -0.03386 0.17807 -0.05243 0.18293 -0.07083 0.18501 C -0.08924 0.18755 -0.10747 0.18755 -0.12448 0.18501 C -0.14288 0.18293 -0.1599 0.17715 -0.17379 0.16836 C -0.1875 0.1605 -0.19983 0.15078 -0.2059 0.13852 C -0.21372 0.12789 -0.21649 0.11216 -0.21649 0.0999 C -0.21823 0.08788 -0.21649 0.07354 -0.20886 0.06151 C -0.20139 0.05018 -0.1875 0.04139 -0.1691 0.037 C -0.15052 0.03399 -0.13195 0.03792 -0.11979 0.04625 C -0.1092 0.05365 -0.10139 0.06591 -0.09983 0.08048 C -0.09983 0.09458 -0.10139 0.10777 -0.1092 0.11864 C -0.11684 0.12974 -0.11528 0.13228 -0.14618 0.14639 C -0.17379 0.16211 -0.20139 0.15726 -0.21823 0.15865 C -0.2349 0.15865 -0.24896 0.15425 -0.2658 0.14986 C -0.28438 0.14408 -0.29965 0.13413 -0.31042 0.12534 C -0.32118 0.11655 -0.32552 0.10545 -0.33177 0.08788 C -0.33611 0.0703 -0.33611 0.06151 -0.33611 0.04833 C -0.33611 0.03515 -0.33611 0.02127 -0.33611 0.00878 " pathEditMode="relative" rAng="0" ptsTypes="fffffffffffffffffffffff">
                                      <p:cBhvr>
                                        <p:cTn id="42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93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942E-6 C 0.01146 0.00602 0.02448 0.01226 0.03021 0.01989 C 0.03594 0.02845 0.03889 0.03839 0.04167 0.04834 C 0.04479 0.05851 0.04167 0.06684 0.03889 0.07609 C 0.03594 0.08465 0.03177 0.0939 0.02135 0.10153 C 0.01302 0.10916 -0.00156 0.1154 -0.01736 0.12003 C -0.03177 0.12466 -0.04896 0.12766 -0.06632 0.12928 C -0.08351 0.1309 -0.10087 0.1309 -0.11684 0.12928 C -0.13403 0.12766 -0.14983 0.12373 -0.16267 0.11772 C -0.17569 0.11217 -0.18715 0.10523 -0.19288 0.0969 C -0.20017 0.08927 -0.20295 0.0784 -0.20295 0.06984 C -0.20451 0.06152 -0.20295 0.05157 -0.19566 0.04302 C -0.18872 0.03539 -0.17569 0.02914 -0.15851 0.02614 C -0.14097 0.02382 -0.12378 0.02683 -0.11233 0.03238 C -0.10226 0.0377 -0.09514 0.04602 -0.09358 0.0562 C -0.09358 0.06614 -0.09514 0.0754 -0.10226 0.08303 C -0.10955 0.09066 -0.10799 0.09228 -0.13681 0.10222 C -0.16267 0.11309 -0.18872 0.10985 -0.20451 0.11078 C -0.22014 0.11078 -0.23316 0.10754 -0.24878 0.10454 C -0.26632 0.1006 -0.28056 0.0939 -0.2908 0.08765 C -0.30087 0.08141 -0.30503 0.07378 -0.31076 0.06152 C -0.31493 0.04926 -0.31493 0.04302 -0.31493 0.03377 C -0.31493 0.02452 -0.31493 0.01527 -0.31493 0.00602 " pathEditMode="relative" rAng="0" ptsTypes="fffffffffffffffffffffff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6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  <p:bldP spid="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209" y="866329"/>
            <a:ext cx="5759574" cy="40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s://st.depositphotos.com/2839027/3461/v/950/depositphotos_34611205-stock-illustration-cute-foods-characters-set-milk.jpg"/>
          <p:cNvPicPr>
            <a:picLocks noChangeAspect="1" noChangeArrowheads="1"/>
          </p:cNvPicPr>
          <p:nvPr/>
        </p:nvPicPr>
        <p:blipFill>
          <a:blip r:embed="rId3" cstate="email"/>
          <a:srcRect r="6206"/>
          <a:stretch>
            <a:fillRect/>
          </a:stretch>
        </p:blipFill>
        <p:spPr bwMode="auto">
          <a:xfrm>
            <a:off x="3167844" y="2564904"/>
            <a:ext cx="3456384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52524" y="4365104"/>
            <a:ext cx="10801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https://st.depositphotos.com/2839027/3461/v/950/depositphotos_34611205-stock-illustration-cute-foods-characters-set-mil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7"/>
          <a:stretch>
            <a:fillRect/>
          </a:stretch>
        </p:blipFill>
        <p:spPr bwMode="auto">
          <a:xfrm>
            <a:off x="2820476" y="4365104"/>
            <a:ext cx="1715520" cy="2303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5366"/>
              </p:ext>
            </p:extLst>
          </p:nvPr>
        </p:nvGraphicFramePr>
        <p:xfrm>
          <a:off x="467544" y="1397000"/>
          <a:ext cx="8136900" cy="11679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  <a:gridCol w="678075"/>
              </a:tblGrid>
              <a:tr h="58395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8395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27471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86400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29610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1893149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0436" y="129610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5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0436" y="187170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6618" y="126975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6618" y="185904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4690" y="129610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4690" y="185025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770" y="129610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4770" y="18853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7931" y="126975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5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7931" y="187258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0254" y="127471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0254" y="187258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7405" y="129610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10334" y="187170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0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5070" y="126765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5070" y="1888241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83142" y="129610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5</a:t>
            </a:r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3142" y="18853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6</a:t>
            </a:r>
            <a:endParaRPr lang="ru-RU" sz="4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351" y="1275583"/>
            <a:ext cx="85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5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л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350" y="1893149"/>
            <a:ext cx="85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7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л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Веселая переменка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Возьмите в правую руку карандаш. Следите за движением карандаша при перемещении его от расстояния вытянутой руки к кончику носа до момента двоения. 10 раз перемещение производится по центру к переносице и по 10 раз перед каждым глазом.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340" name="Picture 4" descr="http://mari-el.gov.ru/minsoc/kcson_gvolgsk/SiteAssets/Pages/%D0%9E%D0%BF%D1%80%D0%B5%D0%B4%D0%B5%D0%BB%D1%8F%D0%B5%D0%BC-%D0%B4%D0%BE%D0%BC%D0%B8%D0%BD%D0%B8%D1%80%D1%83%D1%8E%D1%89%D0%B5%D0%B5-%D0%BF%D0%BE%D0%BB%D1%83%D1%88%D0%B0%D1%80%D0%B8%D0%B5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0851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41175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086" y="802840"/>
            <a:ext cx="4731798" cy="9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https://cdn4.vectorstock.com/i/1000x1000/14/08/metro-underground-symbols-set-vector-9761408.jpg"/>
          <p:cNvPicPr>
            <a:picLocks noChangeAspect="1" noChangeArrowheads="1"/>
          </p:cNvPicPr>
          <p:nvPr/>
        </p:nvPicPr>
        <p:blipFill>
          <a:blip r:embed="rId3" cstate="print"/>
          <a:srcRect l="28902" t="32613" r="40203" b="39549"/>
          <a:stretch>
            <a:fillRect/>
          </a:stretch>
        </p:blipFill>
        <p:spPr bwMode="auto">
          <a:xfrm>
            <a:off x="651247" y="1718832"/>
            <a:ext cx="1488154" cy="1440149"/>
          </a:xfrm>
          <a:prstGeom prst="rect">
            <a:avLst/>
          </a:prstGeom>
          <a:noFill/>
        </p:spPr>
      </p:pic>
      <p:pic>
        <p:nvPicPr>
          <p:cNvPr id="9229" name="Picture 13" descr="https://cdn5.vectorstock.com/i/1000x1000/83/64/set-1-vector-1158364.jpg"/>
          <p:cNvPicPr>
            <a:picLocks noChangeAspect="1" noChangeArrowheads="1"/>
          </p:cNvPicPr>
          <p:nvPr/>
        </p:nvPicPr>
        <p:blipFill>
          <a:blip r:embed="rId4" cstate="print"/>
          <a:srcRect t="25800" r="67492" b="48031"/>
          <a:stretch>
            <a:fillRect/>
          </a:stretch>
        </p:blipFill>
        <p:spPr bwMode="auto">
          <a:xfrm>
            <a:off x="6391535" y="1627059"/>
            <a:ext cx="2212913" cy="1389503"/>
          </a:xfrm>
          <a:prstGeom prst="rect">
            <a:avLst/>
          </a:prstGeom>
          <a:noFill/>
        </p:spPr>
      </p:pic>
      <p:pic>
        <p:nvPicPr>
          <p:cNvPr id="9233" name="Picture 17" descr="https://www.seekpng.com/png/full/187-1875894_cottage-drawing-pretty-house-modern-house-vector-hous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1104" y="3331441"/>
            <a:ext cx="2649533" cy="132371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5225" y="128287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Проспект Мира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8398" y="1463768"/>
            <a:ext cx="266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Сухаревская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18811" y="2898378"/>
            <a:ext cx="4608512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18811" y="2898378"/>
            <a:ext cx="2916000" cy="1094919"/>
          </a:xfrm>
          <a:prstGeom prst="line">
            <a:avLst/>
          </a:prstGeom>
          <a:ln w="762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318811" y="2898378"/>
            <a:ext cx="972000" cy="3748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90811" y="3273217"/>
            <a:ext cx="972000" cy="34524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62811" y="3618458"/>
            <a:ext cx="972000" cy="37483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-2820000" flipH="1">
            <a:off x="6109871" y="3273216"/>
            <a:ext cx="972000" cy="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3686" y="3074183"/>
            <a:ext cx="57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90811" y="3428126"/>
            <a:ext cx="57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7004" y="3744240"/>
            <a:ext cx="57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3418" y="2805038"/>
            <a:ext cx="57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4487" y="4680363"/>
            <a:ext cx="8243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того, как поезд дошел до станции «Сухаревская», расстояние от «Сухаревской» до дома стало в два раза меньше остав­шегося расстояния от станции «Проспект Мира».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732" y="5874357"/>
            <a:ext cx="813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Ответ: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путь от станции «Сухаревская» короче, чем путь от станции «Проспект Мира» до дома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718" y="4298238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Решение: </a:t>
            </a:r>
            <a:endParaRPr lang="ru-RU" sz="2000" dirty="0"/>
          </a:p>
        </p:txBody>
      </p:sp>
      <p:cxnSp>
        <p:nvCxnSpPr>
          <p:cNvPr id="41" name="Прямая соединительная линия 40"/>
          <p:cNvCxnSpPr>
            <a:endCxn id="9233" idx="1"/>
          </p:cNvCxnSpPr>
          <p:nvPr/>
        </p:nvCxnSpPr>
        <p:spPr>
          <a:xfrm>
            <a:off x="3290811" y="3273217"/>
            <a:ext cx="1980293" cy="72008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13" grpId="0"/>
      <p:bldP spid="1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301" y="764705"/>
            <a:ext cx="5223389" cy="11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1029" y="6144601"/>
            <a:ext cx="8190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Ответ: от дома до места слета 108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км.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47" name="Picture 7" descr="https://mkusharap.edusite.ru/images/223-2238109_camping-royalty-free-illustration-child-camp-vector-1-.png"/>
          <p:cNvPicPr>
            <a:picLocks noChangeAspect="1" noChangeArrowheads="1"/>
          </p:cNvPicPr>
          <p:nvPr/>
        </p:nvPicPr>
        <p:blipFill rotWithShape="1">
          <a:blip r:embed="rId3" cstate="print"/>
          <a:srcRect l="50000"/>
          <a:stretch/>
        </p:blipFill>
        <p:spPr bwMode="auto">
          <a:xfrm>
            <a:off x="414192" y="3465660"/>
            <a:ext cx="1152128" cy="17919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41175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26879" y="5218594"/>
            <a:ext cx="5940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26879" y="5218594"/>
            <a:ext cx="19800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 день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1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/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3 AD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877" y="473938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9172" y="473688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8847" y="475914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B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6879" y="5228784"/>
            <a:ext cx="1296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 день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1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/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3 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B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47" y="475857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Black" pitchFamily="34" charset="0"/>
              </a:rPr>
              <a:t>C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2879" y="5234035"/>
            <a:ext cx="10080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день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1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/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3 CD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0878" y="5228784"/>
            <a:ext cx="165829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32 км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83" y="2109443"/>
            <a:ext cx="80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1) После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третьего дня пути туристу осталось идти </a:t>
            </a:r>
            <a:endParaRPr lang="ru-RU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32 : 2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• 3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= 48 (км) –С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2" y="2585954"/>
            <a:ext cx="812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2) После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 дня ему оставалось идти </a:t>
            </a:r>
            <a:endParaRPr lang="ru-RU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48 : 2 • 3 = 72 (км) – В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192" y="3109340"/>
            <a:ext cx="813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3) Весь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путь составляет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72 : 2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•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3= 108 (км) – А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25" y="1873881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Решение: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3" grpId="0" animBg="1"/>
      <p:bldP spid="14" grpId="0"/>
      <p:bldP spid="15" grpId="0" animBg="1"/>
      <p:bldP spid="16" grpId="0"/>
      <p:bldP spid="17" grpId="0" animBg="1"/>
      <p:bldP spid="18" grpId="0" animBg="1"/>
      <p:bldP spid="5" grpId="0"/>
      <p:bldP spid="21" grpId="0"/>
      <p:bldP spid="2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-677918"/>
            <a:ext cx="5576117" cy="11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www.poetryclub.com.ua/upload/poem_all/00613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0579"/>
            <a:ext cx="3267059" cy="2264072"/>
          </a:xfrm>
          <a:prstGeom prst="rect">
            <a:avLst/>
          </a:prstGeom>
          <a:noFill/>
        </p:spPr>
      </p:pic>
      <p:pic>
        <p:nvPicPr>
          <p:cNvPr id="11274" name="Picture 10" descr="https://unikassa.ru/wp-content/uploads/images/Znamenatelnyie-datyi-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19"/>
            <a:ext cx="2788012" cy="175452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4768" y="769882"/>
            <a:ext cx="5815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41175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3356992"/>
            <a:ext cx="72008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284077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60287" y="2833772"/>
            <a:ext cx="71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Black" pitchFamily="34" charset="0"/>
              </a:rPr>
              <a:t>D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Левая круглая скобка 4"/>
          <p:cNvSpPr/>
          <p:nvPr/>
        </p:nvSpPr>
        <p:spPr>
          <a:xfrm rot="5400000">
            <a:off x="2600355" y="1428356"/>
            <a:ext cx="268614" cy="3602668"/>
          </a:xfrm>
          <a:prstGeom prst="leftBracket">
            <a:avLst>
              <a:gd name="adj" fmla="val 352501"/>
            </a:avLst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0460" y="26491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1 день – ½ А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9355" y="2833772"/>
            <a:ext cx="71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Левая круглая скобка 16"/>
          <p:cNvSpPr/>
          <p:nvPr/>
        </p:nvSpPr>
        <p:spPr>
          <a:xfrm rot="5400000">
            <a:off x="5049441" y="2684511"/>
            <a:ext cx="268614" cy="1188000"/>
          </a:xfrm>
          <a:prstGeom prst="leftBracket">
            <a:avLst>
              <a:gd name="adj" fmla="val 352501"/>
            </a:avLst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589748" y="2442047"/>
            <a:ext cx="11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2 день – 1/3 В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1107" y="2840778"/>
            <a:ext cx="713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О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Левая круглая скобка 19"/>
          <p:cNvSpPr/>
          <p:nvPr/>
        </p:nvSpPr>
        <p:spPr>
          <a:xfrm rot="5400000">
            <a:off x="6796085" y="2052685"/>
            <a:ext cx="268614" cy="2340000"/>
          </a:xfrm>
          <a:prstGeom prst="leftBracket">
            <a:avLst>
              <a:gd name="adj" fmla="val 352501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17497" y="26443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3 день – ½ АО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Левая круглая скобка 21"/>
          <p:cNvSpPr/>
          <p:nvPr/>
        </p:nvSpPr>
        <p:spPr>
          <a:xfrm rot="16200000" flipV="1">
            <a:off x="2023565" y="2359125"/>
            <a:ext cx="268614" cy="2376000"/>
          </a:xfrm>
          <a:prstGeom prst="leftBracket">
            <a:avLst>
              <a:gd name="adj" fmla="val 352501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/>
        </p:nvSpPr>
        <p:spPr>
          <a:xfrm rot="16200000" flipV="1">
            <a:off x="4383685" y="2359125"/>
            <a:ext cx="268614" cy="2376000"/>
          </a:xfrm>
          <a:prstGeom prst="leftBracket">
            <a:avLst>
              <a:gd name="adj" fmla="val 352501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2601" y="587933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Ответ:  Артур успел прочитать книгу.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Название какого месяца короче всех?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02" name="Picture 2" descr="Картинки по запросу м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12295" cy="446449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 царь, а в короне, не всадник, </a:t>
            </a:r>
          </a:p>
          <a:p>
            <a:pPr algn="ctr"/>
            <a:r>
              <a:rPr lang="ru-RU" sz="3600" b="1" dirty="0" smtClean="0"/>
              <a:t>а со шпорами. Кто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Петух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78" name="Picture 2" descr="http://zoomirr.ru/wp-content/uploads/2012/10/Petuh.jpg1_-29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4434870" cy="457203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Стоит в саду кудряшка – белая рубашка, сердечко золотое. Что это такое?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Ромашка 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missbagira.ru/images/bagira/2015/03/1124591.jpg"/>
          <p:cNvPicPr>
            <a:picLocks noChangeAspect="1" noChangeArrowheads="1"/>
          </p:cNvPicPr>
          <p:nvPr/>
        </p:nvPicPr>
        <p:blipFill>
          <a:blip r:embed="rId2" cstate="print"/>
          <a:srcRect l="5252" r="2834"/>
          <a:stretch>
            <a:fillRect/>
          </a:stretch>
        </p:blipFill>
        <p:spPr bwMode="auto">
          <a:xfrm>
            <a:off x="1547664" y="1000108"/>
            <a:ext cx="5832648" cy="424817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попало Каю в глаз?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Осколок льда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Снежная королева"/>
          <p:cNvPicPr>
            <a:picLocks noChangeAspect="1" noChangeArrowheads="1"/>
          </p:cNvPicPr>
          <p:nvPr/>
        </p:nvPicPr>
        <p:blipFill>
          <a:blip r:embed="rId2" cstate="print"/>
          <a:srcRect b="23217"/>
          <a:stretch>
            <a:fillRect/>
          </a:stretch>
        </p:blipFill>
        <p:spPr bwMode="auto">
          <a:xfrm>
            <a:off x="1071538" y="1142984"/>
            <a:ext cx="695325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Трое играли в шашки. Сколько партий сыграли каждый, если всего сыграно </a:t>
            </a:r>
          </a:p>
          <a:p>
            <a:pPr algn="ctr"/>
            <a:r>
              <a:rPr lang="ru-RU" sz="3600" b="1" dirty="0" smtClean="0"/>
              <a:t>3 партии?   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cdn.sportmaster.ru/upload/iblock/8da/437268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6000792" cy="3012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Лестница состоит из 23 ступенек. Какая ступенька находится в середине лестницы? 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517232"/>
            <a:ext cx="45045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   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Картинки по запросу лест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710582" cy="35283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Кто влюбился в Золушку с первого взгляда?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Принц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www.vseodetyah.com/editorfiles/zolushk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023022" cy="40153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335</TotalTime>
  <Words>616</Words>
  <Application>Microsoft Office PowerPoint</Application>
  <PresentationFormat>Экран (4:3)</PresentationFormat>
  <Paragraphs>171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 Unicode MS</vt:lpstr>
      <vt:lpstr>Arial</vt:lpstr>
      <vt:lpstr>Arial Black</vt:lpstr>
      <vt:lpstr>Calibri</vt:lpstr>
      <vt:lpstr>Impact</vt:lpstr>
      <vt:lpstr>Times New Roman</vt:lpstr>
      <vt:lpstr>Занятие 1</vt:lpstr>
      <vt:lpstr>Занятие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гигабайт</dc:creator>
  <cp:lastModifiedBy>Александра</cp:lastModifiedBy>
  <cp:revision>41</cp:revision>
  <dcterms:created xsi:type="dcterms:W3CDTF">2020-09-29T13:49:28Z</dcterms:created>
  <dcterms:modified xsi:type="dcterms:W3CDTF">2020-11-02T06:39:27Z</dcterms:modified>
</cp:coreProperties>
</file>