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6" r:id="rId24"/>
    <p:sldId id="297" r:id="rId25"/>
    <p:sldId id="298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D489B-3DEA-49C1-AD8A-20BE30B32E9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E137F-8633-4517-9BF4-B4BE6BBD3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9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Запишем пример НИТКА+НИТКА=ТКАНЬ столбиком. Из первого столбца видно, что Н меньше 5, то есть Н=1 или Н=2 или Н=3 или Н=4. Проверяем каждый случай. При Н=1, получаем К = 0, значит И = 5, тогда Т=3, А = 6, Ь = 2. Этот вариант подходит и у нас получается такой ответ: 15306 + 15306 = 30612.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Проверяем остальные варианты. Н=2, К=1, И = 0, Т=4, А=8 противоречие, тогда К=0 получается. С остальными вариантами тоже противоречие.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5369-4F23-41B2-A75E-1B06BF97884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8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5369-4F23-41B2-A75E-1B06BF97884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8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F5498-044F-42FB-9AC6-D0A2F4745952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20B6-0153-43F0-8093-041F119F6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6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коллекционирует филателист?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Марки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9970" name="Picture 2" descr="Картинки по запросу мар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3" y="836712"/>
            <a:ext cx="6240693" cy="46805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называется сторона света, где заходит солнце?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Запад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://images.astronet.ru/pubd/2002/06/21/0001177474/zimsun_alexander.sm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556792"/>
            <a:ext cx="5308072" cy="398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9" y="866330"/>
            <a:ext cx="5351314" cy="3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0" y="1412776"/>
            <a:ext cx="38884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1228"/>
            <a:ext cx="3227512" cy="242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266" name="Picture 2" descr="https://i.pinimg.com/736x/53/1a/66/531a66aa73efdbb2e07dc5b96080bd5c--clipart-tom-tom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95" y="3740905"/>
            <a:ext cx="239011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0160" y="4211782"/>
            <a:ext cx="1224136" cy="16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3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866329"/>
            <a:ext cx="5571356" cy="53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2603" y="1556792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то(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вар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</a:t>
            </a:r>
            <a:r>
              <a:rPr lang="ru-RU" sz="4800" dirty="0" err="1" smtClean="0">
                <a:solidFill>
                  <a:srgbClr val="000099"/>
                </a:solidFill>
                <a:latin typeface="Arial Black" pitchFamily="34" charset="0"/>
              </a:rPr>
              <a:t>енье</a:t>
            </a:r>
            <a:r>
              <a:rPr lang="ru-RU" sz="4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endParaRPr lang="ru-RU" sz="4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пи(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лот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</a:t>
            </a:r>
            <a:r>
              <a:rPr lang="ru-RU" sz="4800" dirty="0" err="1" smtClean="0">
                <a:solidFill>
                  <a:srgbClr val="000099"/>
                </a:solidFill>
                <a:latin typeface="Arial Black" pitchFamily="34" charset="0"/>
              </a:rPr>
              <a:t>ерея</a:t>
            </a:r>
            <a:r>
              <a:rPr lang="ru-RU" sz="4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endParaRPr lang="ru-RU" sz="4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бой(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кот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)лета</a:t>
            </a:r>
            <a:r>
              <a:rPr lang="ru-RU" sz="4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endParaRPr lang="ru-RU" sz="4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800" dirty="0" err="1" smtClean="0">
                <a:solidFill>
                  <a:srgbClr val="000099"/>
                </a:solidFill>
                <a:latin typeface="Arial Black" pitchFamily="34" charset="0"/>
              </a:rPr>
              <a:t>носо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рог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</a:t>
            </a:r>
            <a:r>
              <a:rPr lang="ru-RU" sz="4800" dirty="0" err="1" smtClean="0">
                <a:solidFill>
                  <a:srgbClr val="000099"/>
                </a:solidFill>
                <a:latin typeface="Arial Black" pitchFamily="34" charset="0"/>
              </a:rPr>
              <a:t>алик</a:t>
            </a:r>
            <a:r>
              <a:rPr lang="ru-RU" sz="4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endParaRPr lang="ru-RU" sz="4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то(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мат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)решка</a:t>
            </a:r>
            <a:r>
              <a:rPr lang="ru-RU" sz="48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endParaRPr lang="ru-RU" sz="4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на(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бор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</a:t>
            </a:r>
            <a:r>
              <a:rPr lang="ru-RU" sz="4800" dirty="0" err="1" smtClean="0">
                <a:solidFill>
                  <a:srgbClr val="000099"/>
                </a:solidFill>
                <a:latin typeface="Arial Black" pitchFamily="34" charset="0"/>
              </a:rPr>
              <a:t>дюр</a:t>
            </a:r>
            <a:r>
              <a:rPr lang="ru-RU" sz="4800" dirty="0">
                <a:solidFill>
                  <a:srgbClr val="000099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AutoShape 2" descr="https://www.vippng.com/png/full/93-937252_boy-magnifying-glass-clip-art-a-with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vippng.com/png/full/93-937252_boy-magnifying-glass-clip-art-a-with-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24" y="1405848"/>
            <a:ext cx="2688279" cy="202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1700808"/>
            <a:ext cx="1296144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92352" y="2415974"/>
            <a:ext cx="1224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36594" y="3132887"/>
            <a:ext cx="1116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25295" y="3846889"/>
            <a:ext cx="1116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03576" y="4653136"/>
            <a:ext cx="1224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92352" y="5330889"/>
            <a:ext cx="1260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4704"/>
            <a:ext cx="1522487" cy="2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40050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- СОТЫ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Чтобы правильно расшифровать слова, надо вспомнить порядковый номер буквы в алфавите.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09108"/>
              </p:ext>
            </p:extLst>
          </p:nvPr>
        </p:nvGraphicFramePr>
        <p:xfrm>
          <a:off x="899592" y="1484784"/>
          <a:ext cx="4227568" cy="3205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892"/>
                <a:gridCol w="1056892"/>
                <a:gridCol w="1056892"/>
                <a:gridCol w="10568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6107"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15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16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291"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19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20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21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13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467"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19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16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20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29</a:t>
                      </a:r>
                      <a:endParaRPr lang="ru-RU" sz="3600" dirty="0">
                        <a:solidFill>
                          <a:srgbClr val="000099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92080" y="148478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- ЖАБА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276872"/>
            <a:ext cx="274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- НЕБО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3140968"/>
            <a:ext cx="274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 Black" pitchFamily="34" charset="0"/>
              </a:rPr>
              <a:t>- СТУЛ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6" name="Picture 2" descr="http://ww.gimn6.ru/files/00001329_8ED8B705-EBAA-43B7-87DD-D012E4BE79D3.jpg"/>
          <p:cNvPicPr>
            <a:picLocks noChangeAspect="1" noChangeArrowheads="1"/>
          </p:cNvPicPr>
          <p:nvPr/>
        </p:nvPicPr>
        <p:blipFill>
          <a:blip r:embed="rId3" cstate="print"/>
          <a:srcRect t="22222"/>
          <a:stretch>
            <a:fillRect/>
          </a:stretch>
        </p:blipFill>
        <p:spPr bwMode="auto">
          <a:xfrm>
            <a:off x="667055" y="4780372"/>
            <a:ext cx="7721369" cy="1672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7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1" y="859155"/>
            <a:ext cx="3336429" cy="27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373" y="2803356"/>
            <a:ext cx="769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Сложить все цифры, стоящие вне скобок: 3+2+5+1+3+7=21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232643"/>
            <a:ext cx="61926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196 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25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 324</a:t>
            </a: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325 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21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 137</a:t>
            </a:r>
          </a:p>
          <a:p>
            <a:endParaRPr lang="ru-RU" sz="4800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16 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27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 43</a:t>
            </a:r>
          </a:p>
          <a:p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29 (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27</a:t>
            </a:r>
            <a:r>
              <a:rPr lang="ru-RU" sz="4800" dirty="0" smtClean="0">
                <a:solidFill>
                  <a:srgbClr val="000099"/>
                </a:solidFill>
                <a:latin typeface="Arial Black" pitchFamily="34" charset="0"/>
              </a:rPr>
              <a:t>) 56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96001" y="2104972"/>
            <a:ext cx="825381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9324" y="55172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Число в скобках – разность чисел вне скобок: </a:t>
            </a: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56-29=27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70650" y="4762089"/>
            <a:ext cx="825381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635496"/>
            <a:ext cx="2524654" cy="18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375395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3282" y="1772816"/>
            <a:ext cx="81611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КИНО(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НОТА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ТАЛЬК, </a:t>
            </a:r>
            <a:endParaRPr lang="ru-RU" sz="4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МОРЕ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РЕКА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КАША</a:t>
            </a:r>
          </a:p>
          <a:p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ru-RU" sz="4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ВОДА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АДРЕС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РЕСТОРАН, </a:t>
            </a:r>
            <a:endParaRPr lang="ru-RU" sz="4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ЛИСА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АСТРА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ТРАВИНКА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988841"/>
            <a:ext cx="3033089" cy="22592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0620" y="2428972"/>
            <a:ext cx="1497324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0301" y="4883503"/>
            <a:ext cx="1999036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.pinimg.com/736x/53/1a/66/531a66aa73efdbb2e07dc5b96080bd5c--clipart-tom-tom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7867" y="2713418"/>
            <a:ext cx="239011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375395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772816"/>
            <a:ext cx="72728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СЕНО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СЕЛО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ЛОШАДЬ, </a:t>
            </a:r>
            <a:endParaRPr lang="ru-RU" sz="4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СЕМЯ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СЕРА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РАК</a:t>
            </a:r>
          </a:p>
          <a:p>
            <a:endParaRPr lang="ru-RU" sz="4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САРАЙ 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САЛО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СОЛОМА, </a:t>
            </a:r>
            <a:endParaRPr lang="ru-RU" sz="4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РАДИО 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(</a:t>
            </a:r>
            <a:r>
              <a:rPr lang="ru-RU" sz="4000" dirty="0">
                <a:solidFill>
                  <a:srgbClr val="00B050"/>
                </a:solidFill>
                <a:latin typeface="Arial Black" pitchFamily="34" charset="0"/>
              </a:rPr>
              <a:t>РАМА</a:t>
            </a:r>
            <a:r>
              <a:rPr lang="ru-RU" sz="4000" dirty="0">
                <a:solidFill>
                  <a:srgbClr val="000099"/>
                </a:solidFill>
                <a:latin typeface="Arial Black" pitchFamily="34" charset="0"/>
              </a:rPr>
              <a:t>) ПОМАДА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89" y="2428972"/>
            <a:ext cx="1512000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9629" y="5445224"/>
            <a:ext cx="1718475" cy="6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1" y="866328"/>
            <a:ext cx="5632090" cy="5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56374"/>
              </p:ext>
            </p:extLst>
          </p:nvPr>
        </p:nvGraphicFramePr>
        <p:xfrm>
          <a:off x="971600" y="1669755"/>
          <a:ext cx="280831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Е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Д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43991"/>
              </p:ext>
            </p:extLst>
          </p:nvPr>
        </p:nvGraphicFramePr>
        <p:xfrm>
          <a:off x="5076056" y="1731529"/>
          <a:ext cx="280831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1662"/>
                <a:gridCol w="561662"/>
                <a:gridCol w="561662"/>
                <a:gridCol w="561662"/>
                <a:gridCol w="561662"/>
              </a:tblGrid>
              <a:tr h="370840"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8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170080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31205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4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70080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8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099" y="170302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6584" y="233381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6584" y="295230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2679" y="170368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2041" y="230471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2041" y="2936023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52041" y="357301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573197"/>
            <a:ext cx="53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+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099" y="2573197"/>
            <a:ext cx="53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+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53787" y="4221088"/>
            <a:ext cx="2326125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91736" y="4248207"/>
            <a:ext cx="2326125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9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1" y="866328"/>
            <a:ext cx="5632090" cy="5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949061"/>
              </p:ext>
            </p:extLst>
          </p:nvPr>
        </p:nvGraphicFramePr>
        <p:xfrm>
          <a:off x="827584" y="1449931"/>
          <a:ext cx="345638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И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Ь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23032"/>
              </p:ext>
            </p:extLst>
          </p:nvPr>
        </p:nvGraphicFramePr>
        <p:xfrm>
          <a:off x="4828911" y="1418493"/>
          <a:ext cx="338437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63"/>
                <a:gridCol w="564063"/>
                <a:gridCol w="564063"/>
                <a:gridCol w="564063"/>
                <a:gridCol w="564063"/>
                <a:gridCol w="564063"/>
              </a:tblGrid>
              <a:tr h="370840"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04975" y="138777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7" y="1583932"/>
            <a:ext cx="53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+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8954" y="1746778"/>
            <a:ext cx="53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+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61550" y="2767191"/>
            <a:ext cx="2922418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330494" y="2718534"/>
            <a:ext cx="2913914" cy="3782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04975" y="1968652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00013" y="270697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4975" y="3501008"/>
            <a:ext cx="1695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Н&lt;5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4149080"/>
            <a:ext cx="41953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99"/>
                </a:solidFill>
                <a:latin typeface="Arial Black" pitchFamily="34" charset="0"/>
              </a:rPr>
              <a:t>Предположим, </a:t>
            </a:r>
            <a:endParaRPr lang="ru-RU" sz="36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solidFill>
                  <a:srgbClr val="000099"/>
                </a:solidFill>
                <a:latin typeface="Arial Black" pitchFamily="34" charset="0"/>
              </a:rPr>
              <a:t>что </a:t>
            </a:r>
            <a:r>
              <a:rPr lang="ru-RU" sz="3600" b="1" dirty="0">
                <a:solidFill>
                  <a:srgbClr val="000099"/>
                </a:solidFill>
                <a:latin typeface="Arial Black" pitchFamily="34" charset="0"/>
              </a:rPr>
              <a:t>Н=1.</a:t>
            </a:r>
            <a:endParaRPr lang="ru-RU" sz="3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6806" y="3524542"/>
            <a:ext cx="4089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При Н=1</a:t>
            </a:r>
          </a:p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К=0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93195" y="136003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FF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CC00FF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00013" y="198756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FF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CC00FF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5980" y="271472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FF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CC00FF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24706" y="3527962"/>
            <a:ext cx="408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Значит, И=5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5980" y="138777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55980" y="199775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4990" y="3537950"/>
            <a:ext cx="4089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Тогда, Т=3 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2442" y="3717032"/>
            <a:ext cx="17475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0099"/>
                </a:solidFill>
                <a:latin typeface="Arial Black" pitchFamily="34" charset="0"/>
              </a:rPr>
              <a:t>А=6, </a:t>
            </a:r>
            <a:endParaRPr lang="ru-RU" sz="4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Ь=2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5423" y="136003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35423" y="196800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9043" y="271472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3989" y="270831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6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74114" y="138777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6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63627" y="198756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6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63627" y="271472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allAtOnce"/>
      <p:bldP spid="25" grpId="0"/>
      <p:bldP spid="25" grpId="1"/>
      <p:bldP spid="31" grpId="0" build="allAtOnce"/>
      <p:bldP spid="36" grpId="0" build="allAtOnce"/>
      <p:bldP spid="39" grpId="0" build="allAtOnce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Из какого полотна нельзя сшить рубашку?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72140"/>
            <a:ext cx="8175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железнодорожного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sakhalin.info/img/news/52337/200810241446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000108"/>
            <a:ext cx="6498350" cy="4357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1" y="866328"/>
            <a:ext cx="5632090" cy="5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Поиск закономерностей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74752"/>
              </p:ext>
            </p:extLst>
          </p:nvPr>
        </p:nvGraphicFramePr>
        <p:xfrm>
          <a:off x="827584" y="1449931"/>
          <a:ext cx="345638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576064"/>
                <a:gridCol w="576064"/>
                <a:gridCol w="576064"/>
                <a:gridCol w="576064"/>
                <a:gridCol w="576064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Н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У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Ч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Ё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Б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769680"/>
              </p:ext>
            </p:extLst>
          </p:nvPr>
        </p:nvGraphicFramePr>
        <p:xfrm>
          <a:off x="4828911" y="1418493"/>
          <a:ext cx="338437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063"/>
                <a:gridCol w="564063"/>
                <a:gridCol w="564063"/>
                <a:gridCol w="564063"/>
                <a:gridCol w="564063"/>
                <a:gridCol w="564063"/>
              </a:tblGrid>
              <a:tr h="370840"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61061" y="270267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7" y="1627468"/>
            <a:ext cx="53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+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8954" y="1746778"/>
            <a:ext cx="532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Arial Black" pitchFamily="34" charset="0"/>
              </a:rPr>
              <a:t>+</a:t>
            </a:r>
            <a:endParaRPr lang="ru-RU" sz="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61550" y="2767191"/>
            <a:ext cx="2922418" cy="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330494" y="2718534"/>
            <a:ext cx="2913914" cy="37823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04975" y="204099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55980" y="138777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5423" y="136003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6140" y="204099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660066"/>
                </a:solidFill>
                <a:latin typeface="Arial Black" pitchFamily="34" charset="0"/>
              </a:rPr>
              <a:t>4</a:t>
            </a:r>
            <a:endParaRPr lang="ru-RU" sz="4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9043" y="271472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74114" y="138777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63627" y="1987566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63627" y="271472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Arial Black" pitchFamily="34" charset="0"/>
              </a:rPr>
              <a:t>0</a:t>
            </a:r>
            <a:endParaRPr lang="ru-RU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48417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Буква Р представляет собой перенесённый разряд, следовательно Р=1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5575" y="34947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А+А =А возможно, если А=0</a:t>
            </a:r>
            <a:endParaRPr lang="ru-RU" sz="28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349473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Н 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+ 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У 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= 10, так как мы вычислили, что 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РА 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= 10.</a:t>
            </a:r>
          </a:p>
          <a:p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Предположим, что 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Н 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= 3, 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У </a:t>
            </a:r>
            <a:r>
              <a:rPr lang="ru-RU" sz="2800" dirty="0">
                <a:solidFill>
                  <a:srgbClr val="000099"/>
                </a:solidFill>
                <a:latin typeface="Arial Black" pitchFamily="34" charset="0"/>
              </a:rPr>
              <a:t>= 7.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65992" y="134669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3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5" y="3494732"/>
            <a:ext cx="7488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А+Ч=Б. 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Зная, что </a:t>
            </a:r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А=0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, </a:t>
            </a:r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Ч и Б 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разные </a:t>
            </a:r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цифры, значит 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в предыдущем сложении </a:t>
            </a:r>
            <a:r>
              <a:rPr lang="ru-RU" sz="2400" dirty="0" smtClean="0">
                <a:solidFill>
                  <a:srgbClr val="000099"/>
                </a:solidFill>
                <a:latin typeface="Arial Black" pitchFamily="34" charset="0"/>
              </a:rPr>
              <a:t>У+Ё=О, </a:t>
            </a: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должно получиться число равное или больше 10, с переносом единицы.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77537" y="2040995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C00FF"/>
                </a:solidFill>
                <a:latin typeface="Arial Black" pitchFamily="34" charset="0"/>
              </a:rPr>
              <a:t>8</a:t>
            </a:r>
            <a:endParaRPr lang="ru-RU" sz="4400" dirty="0">
              <a:solidFill>
                <a:srgbClr val="CC00FF"/>
              </a:solidFill>
              <a:latin typeface="Arial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55980" y="268572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9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0013" y="2040993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9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00013" y="136205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6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00013" y="2688337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36675" y="2714729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800000"/>
                </a:solidFill>
                <a:latin typeface="Arial Black" pitchFamily="34" charset="0"/>
              </a:rPr>
              <a:t>2</a:t>
            </a:r>
            <a:endParaRPr lang="ru-RU" sz="4400" dirty="0">
              <a:solidFill>
                <a:srgbClr val="8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2" grpId="0"/>
      <p:bldP spid="43" grpId="0"/>
      <p:bldP spid="45" grpId="0"/>
      <p:bldP spid="3" grpId="0"/>
      <p:bldP spid="3" grpId="1"/>
      <p:bldP spid="40" grpId="0"/>
      <p:bldP spid="40" grpId="1"/>
      <p:bldP spid="5" grpId="0"/>
      <p:bldP spid="5" grpId="1"/>
      <p:bldP spid="48" grpId="0"/>
      <p:bldP spid="9" grpId="0"/>
      <p:bldP spid="9" grpId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11871"/>
              </p:ext>
            </p:extLst>
          </p:nvPr>
        </p:nvGraphicFramePr>
        <p:xfrm>
          <a:off x="2359272" y="2845811"/>
          <a:ext cx="2540820" cy="676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205"/>
                <a:gridCol w="635205"/>
                <a:gridCol w="635205"/>
                <a:gridCol w="635205"/>
              </a:tblGrid>
              <a:tr h="6768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4662"/>
            <a:ext cx="6439644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pbs.twimg.com/media/EEX0JpFXYAAzL4V.jpg:lar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1059317"/>
            <a:ext cx="2477594" cy="18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9"/>
          <p:cNvSpPr txBox="1"/>
          <p:nvPr/>
        </p:nvSpPr>
        <p:spPr>
          <a:xfrm>
            <a:off x="827584" y="1645481"/>
            <a:ext cx="2304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solidFill>
                  <a:srgbClr val="6600CC"/>
                </a:solidFill>
                <a:latin typeface="Arial Black" pitchFamily="34" charset="0"/>
              </a:rPr>
              <a:t>С</a:t>
            </a:r>
          </a:p>
          <a:p>
            <a:r>
              <a:rPr lang="ru-RU" sz="4000" dirty="0">
                <a:solidFill>
                  <a:srgbClr val="6600CC"/>
                </a:solidFill>
                <a:latin typeface="Arial Black" pitchFamily="34" charset="0"/>
              </a:rPr>
              <a:t>О</a:t>
            </a:r>
            <a:endParaRPr lang="ru-RU" sz="4000" dirty="0" smtClean="0">
              <a:solidFill>
                <a:srgbClr val="6600CC"/>
              </a:solidFill>
              <a:latin typeface="Arial Black" pitchFamily="34" charset="0"/>
            </a:endParaRPr>
          </a:p>
          <a:p>
            <a:r>
              <a:rPr lang="ru-RU" sz="4000" dirty="0" smtClean="0">
                <a:solidFill>
                  <a:srgbClr val="6600CC"/>
                </a:solidFill>
                <a:latin typeface="Arial Black" pitchFamily="34" charset="0"/>
              </a:rPr>
              <a:t>У</a:t>
            </a:r>
          </a:p>
          <a:p>
            <a:r>
              <a:rPr lang="ru-RU" sz="4000" dirty="0" smtClean="0">
                <a:solidFill>
                  <a:srgbClr val="6600CC"/>
                </a:solidFill>
                <a:latin typeface="Arial Black" pitchFamily="34" charset="0"/>
              </a:rPr>
              <a:t>В</a:t>
            </a:r>
          </a:p>
          <a:p>
            <a:r>
              <a:rPr lang="ru-RU" sz="4000" dirty="0" smtClean="0">
                <a:solidFill>
                  <a:srgbClr val="6600CC"/>
                </a:solidFill>
                <a:latin typeface="Arial Black" pitchFamily="34" charset="0"/>
              </a:rPr>
              <a:t>ЗА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2359274" y="288423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К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2935337" y="2884234"/>
            <a:ext cx="685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Л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3620441" y="286744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А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4252021" y="2867440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Д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4" name="Picture 5" descr="https://cdn2.vectorstock.com/i/1000x1000/59/36/boy-vector-75659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95400"/>
            <a:ext cx="1882849" cy="3240360"/>
          </a:xfrm>
          <a:prstGeom prst="rect">
            <a:avLst/>
          </a:prstGeom>
          <a:noFill/>
        </p:spPr>
      </p:pic>
      <p:pic>
        <p:nvPicPr>
          <p:cNvPr id="15" name="Picture 5" descr="https://cdn2.vectorstock.com/i/1000x1000/59/36/boy-vector-75659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95400"/>
            <a:ext cx="1916740" cy="324036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475656" y="2003102"/>
            <a:ext cx="883618" cy="122742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5656" y="2655869"/>
            <a:ext cx="883618" cy="574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75656" y="3195400"/>
            <a:ext cx="883618" cy="5676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475656" y="3252160"/>
            <a:ext cx="883618" cy="53688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763688" y="3268954"/>
            <a:ext cx="595586" cy="109615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Весёлая переменка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"/>
          <a:stretch/>
        </p:blipFill>
        <p:spPr bwMode="auto">
          <a:xfrm>
            <a:off x="2555776" y="836712"/>
            <a:ext cx="3888432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496" y="836712"/>
            <a:ext cx="3834999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4" y="836712"/>
            <a:ext cx="3836153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7919" y="879449"/>
            <a:ext cx="3836153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5.vectorstock.com/i/1000x1000/37/44/small-child-weighed-on-scales-vector-77374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3"/>
          <a:stretch>
            <a:fillRect/>
          </a:stretch>
        </p:blipFill>
        <p:spPr bwMode="auto">
          <a:xfrm>
            <a:off x="7092280" y="476672"/>
            <a:ext cx="1311474" cy="187220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368155" cy="79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620688"/>
            <a:ext cx="2376264" cy="3960440"/>
            <a:chOff x="7089504" y="653932"/>
            <a:chExt cx="3027112" cy="5140378"/>
          </a:xfrm>
        </p:grpSpPr>
        <p:pic>
          <p:nvPicPr>
            <p:cNvPr id="5128" name="Picture 8" descr="https://thumbs.dreamstime.com/b/%D0%BC%D0%B5%D0%B4%D0%B8%D1%86%D0%B8%D0%BD%D1%81%D0%BA%D0%B8%D0%B5-%D0%BC%D0%B0%D1%88%D1%82%D0%B0%D0%B1%D1%8B-25534587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89504" y="653932"/>
              <a:ext cx="3027112" cy="514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i.pinimg.com/736x/cf/95/ab/cf95ab1ac8e7069630653115a3a7e6cb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43573" y="866329"/>
              <a:ext cx="2718973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9964" y="1636725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9660" y="1871069"/>
            <a:ext cx="58326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Как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видно из условия задачи, в парах имя каждой девочки используется дважды. То есть, если сложить вес всех перечисленных пар, то получим удвоенный вес всех девочек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9660" y="1879293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40+50+60+70+80=300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(кг) - удвоенный вес всех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девочек.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69768" y="265551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Теперь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можно узнать вес одной девочки, например, Дины. Для этого сложим вес тех пар, где нет веса Дины: (Кира и Соня + Галя и Майя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)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83" y="2439820"/>
            <a:ext cx="5889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843808" y="2794399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50+80=130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(кг) - весят Кира, Соня, Галя и Майя вместе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31171" y="3488871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150 – 130 = 20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(кг) - весит Дина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61465" y="3891180"/>
            <a:ext cx="5881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Теперь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можно узнать, сколько весят остальные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девочки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43808" y="3861048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60 – 20 = 40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 ) - весит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Соня;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85856" y="4202641"/>
            <a:ext cx="4570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50 – 40 = 10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(кг) - весит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Кира;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2475" y="4442223"/>
            <a:ext cx="4580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40 – 10 = 30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(кг) - весит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Майя;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2475" y="4812236"/>
            <a:ext cx="4337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80 – 30 = 50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(кг) - весит Галя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695" y="514647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Проверим</a:t>
            </a:r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, сложив общий вес девочек:</a:t>
            </a:r>
          </a:p>
          <a:p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10+20+30+40+50=150 (кг) - все правильно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!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848" y="5832327"/>
            <a:ext cx="8506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: Майя весит 30 кг, Кира - 10 кг, Соня - 40 кг,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Дина - 20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кг, Галя - 50 кг.</a:t>
            </a:r>
          </a:p>
        </p:txBody>
      </p:sp>
    </p:spTree>
    <p:extLst>
      <p:ext uri="{BB962C8B-B14F-4D97-AF65-F5344CB8AC3E}">
        <p14:creationId xmlns:p14="http://schemas.microsoft.com/office/powerpoint/2010/main" val="2558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0" grpId="1"/>
      <p:bldP spid="21" grpId="0"/>
      <p:bldP spid="22" grpId="0"/>
      <p:bldP spid="22" grpId="1"/>
      <p:bldP spid="25" grpId="0"/>
      <p:bldP spid="26" grpId="0"/>
      <p:bldP spid="27" grpId="0"/>
      <p:bldP spid="27" grpId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volna-k.ru/upload/iblock/74d/74db80321cfa82e352f59b67dc3457ab.pn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876256" y="332656"/>
            <a:ext cx="1531692" cy="217204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229149" cy="71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329" y="5820211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: Миша купил 14 тетрадей,  Сева - 16, Юра - 18, Витя - 25, Кирилл - 27.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01485">
            <a:off x="-8754" y="540124"/>
            <a:ext cx="2653489" cy="2294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4112" y="1642708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0721" y="1981262"/>
            <a:ext cx="5190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Итак, всего пять мальчиков.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287429"/>
            <a:ext cx="6912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Узнаем, сколько тетрадей купил Миша. Для этого сначала узнаем, сколько купили остальные мальчики.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2" y="3303092"/>
            <a:ext cx="813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Известно, что Кирилл и Витя купили 52 тетради, Юра и Сева - 34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3" y="1981262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52+34=86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(тетрадей) - купили Кирилл, Витя, Юра и Сева.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597623"/>
            <a:ext cx="5703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Значит, Миша купил </a:t>
            </a:r>
          </a:p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100 - 86=14 (тетрадей).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3305509"/>
            <a:ext cx="8136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Теперь, можно узнать, сколько тетрадей купили остальные мальчики.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5333" y="3979758"/>
            <a:ext cx="5500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30 – 14 = 16 (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тетрадей)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- купил Сева;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2583" y="4267630"/>
            <a:ext cx="5440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34 – 16 = 18 (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тетрадей)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- купил Юра;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6031" y="4627002"/>
            <a:ext cx="5386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43 – 18 = 25 (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тетрадей)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- купил Витя;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9253" y="4976986"/>
            <a:ext cx="5806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52 – 25 = 27 (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тетрадей)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- купил Кирилл.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9253" y="5250824"/>
            <a:ext cx="8122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Проверим: </a:t>
            </a:r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14+16+18+25+27=100 (тетрадей)</a:t>
            </a:r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  - задача решена 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16516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  <p:bldP spid="2" grpId="1"/>
      <p:bldP spid="7" grpId="0"/>
      <p:bldP spid="7" grpId="1"/>
      <p:bldP spid="8" grpId="0"/>
      <p:bldP spid="8" grpId="1"/>
      <p:bldP spid="10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635252" cy="48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24744"/>
            <a:ext cx="1577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1277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Найдем стоимость всех книг. Как видно из условия, каждая книга используется в 4 неполных комплектах из 3 книг 3 раза.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84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+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80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+ 76 + 72 =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312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(рублей) – стоят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 неполных комплекта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5652120" y="1556792"/>
            <a:ext cx="972099" cy="1944216"/>
            <a:chOff x="5688133" y="2348880"/>
            <a:chExt cx="972099" cy="1944216"/>
          </a:xfrm>
        </p:grpSpPr>
        <p:grpSp>
          <p:nvGrpSpPr>
            <p:cNvPr id="11" name="Группа 5"/>
            <p:cNvGrpSpPr/>
            <p:nvPr/>
          </p:nvGrpSpPr>
          <p:grpSpPr>
            <a:xfrm>
              <a:off x="5688133" y="2348880"/>
              <a:ext cx="324009" cy="1944000"/>
              <a:chOff x="3131840" y="1124744"/>
              <a:chExt cx="1656184" cy="4824536"/>
            </a:xfrm>
            <a:solidFill>
              <a:srgbClr val="FF0000"/>
            </a:solidFill>
          </p:grpSpPr>
          <p:sp>
            <p:nvSpPr>
              <p:cNvPr id="20" name="Цилиндр 19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9"/>
            <p:cNvGrpSpPr/>
            <p:nvPr/>
          </p:nvGrpSpPr>
          <p:grpSpPr>
            <a:xfrm>
              <a:off x="6012178" y="2348880"/>
              <a:ext cx="324009" cy="1944216"/>
              <a:chOff x="3131840" y="1124744"/>
              <a:chExt cx="1656184" cy="4824536"/>
            </a:xfrm>
            <a:solidFill>
              <a:srgbClr val="00B050"/>
            </a:solidFill>
          </p:grpSpPr>
          <p:sp>
            <p:nvSpPr>
              <p:cNvPr id="17" name="Цилиндр 16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3"/>
            <p:cNvGrpSpPr/>
            <p:nvPr/>
          </p:nvGrpSpPr>
          <p:grpSpPr>
            <a:xfrm>
              <a:off x="6336223" y="2348880"/>
              <a:ext cx="324009" cy="1944216"/>
              <a:chOff x="3131840" y="1124744"/>
              <a:chExt cx="1656184" cy="482453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4" name="Цилиндр 13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5544099" y="350100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84 р.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236296" y="1556792"/>
            <a:ext cx="1296144" cy="1944216"/>
            <a:chOff x="7164288" y="2348880"/>
            <a:chExt cx="1296144" cy="1944216"/>
          </a:xfrm>
        </p:grpSpPr>
        <p:grpSp>
          <p:nvGrpSpPr>
            <p:cNvPr id="28" name="Группа 4"/>
            <p:cNvGrpSpPr/>
            <p:nvPr/>
          </p:nvGrpSpPr>
          <p:grpSpPr>
            <a:xfrm>
              <a:off x="7164288" y="2348880"/>
              <a:ext cx="324045" cy="1944216"/>
              <a:chOff x="3131840" y="1124744"/>
              <a:chExt cx="1656184" cy="4824536"/>
            </a:xfrm>
          </p:grpSpPr>
          <p:sp>
            <p:nvSpPr>
              <p:cNvPr id="41" name="Цилиндр 2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1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3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9"/>
            <p:cNvGrpSpPr/>
            <p:nvPr/>
          </p:nvGrpSpPr>
          <p:grpSpPr>
            <a:xfrm>
              <a:off x="7812378" y="2348880"/>
              <a:ext cx="324009" cy="1944216"/>
              <a:chOff x="3131840" y="1124744"/>
              <a:chExt cx="1656184" cy="4824536"/>
            </a:xfrm>
            <a:solidFill>
              <a:srgbClr val="00B050"/>
            </a:solidFill>
          </p:grpSpPr>
          <p:sp>
            <p:nvSpPr>
              <p:cNvPr id="35" name="Цилиндр 34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13"/>
            <p:cNvGrpSpPr/>
            <p:nvPr/>
          </p:nvGrpSpPr>
          <p:grpSpPr>
            <a:xfrm>
              <a:off x="8136423" y="2348880"/>
              <a:ext cx="324009" cy="1944216"/>
              <a:chOff x="3131840" y="1124744"/>
              <a:chExt cx="1656184" cy="482453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2" name="Цилиндр 31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7236296" y="350100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80 р.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5544099" y="4121696"/>
            <a:ext cx="1296144" cy="1944216"/>
            <a:chOff x="5328075" y="4121696"/>
            <a:chExt cx="1296144" cy="1944216"/>
          </a:xfrm>
        </p:grpSpPr>
        <p:grpSp>
          <p:nvGrpSpPr>
            <p:cNvPr id="49" name="Группа 4"/>
            <p:cNvGrpSpPr/>
            <p:nvPr/>
          </p:nvGrpSpPr>
          <p:grpSpPr>
            <a:xfrm>
              <a:off x="5328075" y="4121696"/>
              <a:ext cx="324045" cy="1944216"/>
              <a:chOff x="3131840" y="1124744"/>
              <a:chExt cx="1656184" cy="4824536"/>
            </a:xfrm>
          </p:grpSpPr>
          <p:sp>
            <p:nvSpPr>
              <p:cNvPr id="62" name="Цилиндр 2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1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3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5"/>
            <p:cNvGrpSpPr/>
            <p:nvPr/>
          </p:nvGrpSpPr>
          <p:grpSpPr>
            <a:xfrm>
              <a:off x="5652120" y="4121696"/>
              <a:ext cx="324009" cy="1944000"/>
              <a:chOff x="3131840" y="1124744"/>
              <a:chExt cx="1656184" cy="4824536"/>
            </a:xfrm>
            <a:solidFill>
              <a:srgbClr val="FF0000"/>
            </a:solidFill>
          </p:grpSpPr>
          <p:sp>
            <p:nvSpPr>
              <p:cNvPr id="59" name="Цилиндр 58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" name="Группа 13"/>
            <p:cNvGrpSpPr/>
            <p:nvPr/>
          </p:nvGrpSpPr>
          <p:grpSpPr>
            <a:xfrm>
              <a:off x="6300210" y="4121696"/>
              <a:ext cx="324009" cy="1944216"/>
              <a:chOff x="3131840" y="1124744"/>
              <a:chExt cx="1656184" cy="482453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3" name="Цилиндр 52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7452320" y="4149080"/>
            <a:ext cx="972099" cy="1944216"/>
            <a:chOff x="7236296" y="4149080"/>
            <a:chExt cx="972099" cy="1944216"/>
          </a:xfrm>
        </p:grpSpPr>
        <p:grpSp>
          <p:nvGrpSpPr>
            <p:cNvPr id="66" name="Группа 4"/>
            <p:cNvGrpSpPr/>
            <p:nvPr/>
          </p:nvGrpSpPr>
          <p:grpSpPr>
            <a:xfrm>
              <a:off x="7236296" y="4149080"/>
              <a:ext cx="324045" cy="1944216"/>
              <a:chOff x="3131840" y="1124744"/>
              <a:chExt cx="1656184" cy="4824536"/>
            </a:xfrm>
          </p:grpSpPr>
          <p:sp>
            <p:nvSpPr>
              <p:cNvPr id="79" name="Цилиндр 2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1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3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5"/>
            <p:cNvGrpSpPr/>
            <p:nvPr/>
          </p:nvGrpSpPr>
          <p:grpSpPr>
            <a:xfrm>
              <a:off x="7560341" y="4149080"/>
              <a:ext cx="324009" cy="1944000"/>
              <a:chOff x="3131840" y="1124744"/>
              <a:chExt cx="1656184" cy="4824536"/>
            </a:xfrm>
            <a:solidFill>
              <a:srgbClr val="FF0000"/>
            </a:solidFill>
          </p:grpSpPr>
          <p:sp>
            <p:nvSpPr>
              <p:cNvPr id="76" name="Цилиндр 75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9"/>
            <p:cNvGrpSpPr/>
            <p:nvPr/>
          </p:nvGrpSpPr>
          <p:grpSpPr>
            <a:xfrm>
              <a:off x="7884386" y="4149080"/>
              <a:ext cx="324009" cy="1944216"/>
              <a:chOff x="3131840" y="1124744"/>
              <a:chExt cx="1656184" cy="4824536"/>
            </a:xfrm>
            <a:solidFill>
              <a:srgbClr val="00B050"/>
            </a:solidFill>
          </p:grpSpPr>
          <p:sp>
            <p:nvSpPr>
              <p:cNvPr id="73" name="Цилиндр 72"/>
              <p:cNvSpPr/>
              <p:nvPr/>
            </p:nvSpPr>
            <p:spPr>
              <a:xfrm>
                <a:off x="3131840" y="1124744"/>
                <a:ext cx="1656184" cy="4824536"/>
              </a:xfrm>
              <a:prstGeom prst="can">
                <a:avLst>
                  <a:gd name="adj" fmla="val 6039"/>
                </a:avLst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3275856" y="1340768"/>
                <a:ext cx="1368152" cy="338437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3275856" y="4941168"/>
                <a:ext cx="1368152" cy="656456"/>
              </a:xfrm>
              <a:prstGeom prst="rect">
                <a:avLst/>
              </a:prstGeom>
              <a:grp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5508104" y="60212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76 р.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08304" y="60212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72 р.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7544" y="198884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 неполных комплекта составят 3 полных.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67544" y="256490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312 : 3=104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рублей)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стоят все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книги.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67544" y="2852936"/>
            <a:ext cx="4910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Узнаем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стоимость каждой книги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67544" y="3140968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104 – 84 = 20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рублей)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стоит первая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книга;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67544" y="3645024"/>
            <a:ext cx="483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104 – 80 = 24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рубля)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стоит вторая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книга;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7544" y="4221088"/>
            <a:ext cx="483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104 – 76 = 28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рублей)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стоит третья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книга;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67544" y="4797152"/>
            <a:ext cx="4838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104 – 72 = 32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рубля)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стоит четвертая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книга.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67544" y="530120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Проверим</a:t>
            </a: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: 20+24+28+32=104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(рубля) - задача </a:t>
            </a: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решена правильно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!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67544" y="5805264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Ответ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: </a:t>
            </a:r>
            <a:r>
              <a:rPr lang="el-GR" dirty="0" smtClean="0">
                <a:solidFill>
                  <a:srgbClr val="002060"/>
                </a:solidFill>
                <a:latin typeface="Arial Black" pitchFamily="34" charset="0"/>
              </a:rPr>
              <a:t>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книга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стоит 20 рублей, </a:t>
            </a:r>
            <a:r>
              <a:rPr lang="el-GR" dirty="0" smtClean="0">
                <a:solidFill>
                  <a:srgbClr val="002060"/>
                </a:solidFill>
                <a:latin typeface="Arial Black" pitchFamily="34" charset="0"/>
              </a:rPr>
              <a:t>ΙΙ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24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рубля, </a:t>
            </a:r>
            <a:r>
              <a:rPr lang="el-GR" dirty="0" smtClean="0">
                <a:solidFill>
                  <a:srgbClr val="002060"/>
                </a:solidFill>
                <a:latin typeface="Arial Black" pitchFamily="34" charset="0"/>
              </a:rPr>
              <a:t>ΙΙΙ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- 28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рублей, </a:t>
            </a:r>
            <a:r>
              <a:rPr lang="el-GR" dirty="0" smtClean="0">
                <a:solidFill>
                  <a:srgbClr val="002060"/>
                </a:solidFill>
                <a:latin typeface="Arial Black" pitchFamily="34" charset="0"/>
              </a:rPr>
              <a:t>Ι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- 32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рубля.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26" grpId="0"/>
      <p:bldP spid="46" grpId="0"/>
      <p:bldP spid="82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 бородой родится, а никто не дивится. Кто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Козёл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2" name="Picture 2" descr="http://farm9.staticflickr.com/8318/7996041214_abb259071c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857232"/>
            <a:ext cx="6096042" cy="4572032"/>
          </a:xfrm>
          <a:prstGeom prst="round2Diag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 шариком пушистым белею в поле чистом, а дунул ветерок – остался стебелёк. Что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Одуванчик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6" name="Picture 2" descr="http://pochemu4ka.ru/_pu/76/05507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85794"/>
            <a:ext cx="6857131" cy="47149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Из какой сказки </a:t>
            </a:r>
            <a:r>
              <a:rPr lang="ru-RU" sz="3600" b="1" dirty="0" err="1" smtClean="0"/>
              <a:t>Шамаханская</a:t>
            </a:r>
            <a:r>
              <a:rPr lang="ru-RU" sz="3600" b="1" dirty="0" smtClean="0"/>
              <a:t> царица?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157192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А. С. Пушкин,</a:t>
            </a: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«Сказка о золотом петушке».    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0" name="Picture 2" descr="http://ollforkids.ru/uploads/posts/2014-07/1405295799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620688"/>
            <a:ext cx="3744416" cy="45681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Четыре  человека обменялись рукопожатиями. </a:t>
            </a:r>
          </a:p>
          <a:p>
            <a:pPr algn="ctr"/>
            <a:r>
              <a:rPr lang="ru-RU" sz="3600" b="1" dirty="0" smtClean="0"/>
              <a:t>Сколько было всего рукопожатий?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   </a:t>
            </a:r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4" name="Picture 2" descr="http://panisvetlana.ru/wp-content/uploads/2013/02/%D1%80%D1%83%D0%BA%D0%BE%D0%BF%D0%BE%D0%B6%D0%B0%D1%82%D0%B8%D0%B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071678"/>
            <a:ext cx="4713404" cy="3178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Лесное жилище из жердей и веток – что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37321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Шалаш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898" name="Picture 2" descr="http://www.predator-dv.ru/%D0%A8%D0%B0%D0%BB%D0%B0%D1%88_%D0%94%D0%B2%D1%83%D1%81%D0%BA%D0%B0%D1%82%D0%BD%D1%8B%D0%B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000108"/>
            <a:ext cx="6250785" cy="416719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называется знак вычитания</a:t>
            </a:r>
          </a:p>
          <a:p>
            <a:pPr algn="ctr"/>
            <a:r>
              <a:rPr lang="ru-RU" sz="3600" b="1" dirty="0" smtClean="0"/>
              <a:t> в математике?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Минус</a:t>
            </a:r>
          </a:p>
          <a:p>
            <a:pPr algn="ctr"/>
            <a:r>
              <a:rPr lang="ru-RU" sz="5400" b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 </a:t>
            </a:r>
            <a:r>
              <a:rPr lang="ru-RU" sz="5400" b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–</a:t>
            </a:r>
            <a:r>
              <a:rPr lang="ru-RU" sz="5400" b="1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 = 2    </a:t>
            </a:r>
            <a:r>
              <a:rPr lang="ru-RU" sz="5400" b="1" cap="none" spc="0" dirty="0" smtClean="0">
                <a:ln w="28575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357430"/>
            <a:ext cx="4500594" cy="42862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накручивают на винт или болт?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Гайку 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0994" name="Picture 2" descr="Картинки по запросу болт и гай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124744"/>
            <a:ext cx="7632848" cy="381642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932040" y="4509120"/>
            <a:ext cx="1368152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194</TotalTime>
  <Words>1091</Words>
  <Application>Microsoft Office PowerPoint</Application>
  <PresentationFormat>Экран (4:3)</PresentationFormat>
  <Paragraphs>259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Занятие 1</vt:lpstr>
      <vt:lpstr>Занятие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гигабайт</dc:creator>
  <cp:lastModifiedBy>Александра</cp:lastModifiedBy>
  <cp:revision>25</cp:revision>
  <dcterms:created xsi:type="dcterms:W3CDTF">2020-09-29T13:49:51Z</dcterms:created>
  <dcterms:modified xsi:type="dcterms:W3CDTF">2020-11-02T06:56:44Z</dcterms:modified>
</cp:coreProperties>
</file>