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70" r:id="rId14"/>
    <p:sldId id="281" r:id="rId15"/>
    <p:sldId id="272" r:id="rId16"/>
    <p:sldId id="273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02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7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E9E1-BAD9-4429-A940-6AA8A8A8319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A3EB-1777-4C96-81D3-E5C20CF2C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7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9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F8-308F-4DF4-BD5F-920DD03617C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6216-6BD4-49E1-B57A-5D19F967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7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64318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Зимнее лежбище медведя.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Берлога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называется?</a:t>
            </a:r>
            <a:endParaRPr lang="ru-RU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3186" name="Picture 2" descr="http://www.animalist.ru/images/Nils/30042015092420.jpg"/>
          <p:cNvPicPr>
            <a:picLocks noChangeAspect="1" noChangeArrowheads="1"/>
          </p:cNvPicPr>
          <p:nvPr/>
        </p:nvPicPr>
        <p:blipFill>
          <a:blip r:embed="rId2" cstate="print"/>
          <a:srcRect r="2656"/>
          <a:stretch>
            <a:fillRect/>
          </a:stretch>
        </p:blipFill>
        <p:spPr bwMode="auto">
          <a:xfrm>
            <a:off x="1907704" y="1340768"/>
            <a:ext cx="552193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Коробок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называется?</a:t>
            </a:r>
            <a:endParaRPr lang="ru-RU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57174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Вместилище для спичек.</a:t>
            </a:r>
            <a:endParaRPr lang="ru-RU" sz="3600" b="1" dirty="0"/>
          </a:p>
        </p:txBody>
      </p:sp>
      <p:pic>
        <p:nvPicPr>
          <p:cNvPr id="94210" name="Picture 2" descr="http://yarspichki.ru/content/files/catalog1/image/big_1422955781/Spichki_bytovye_OAO_FESKO_1352375431_1000x0__1_3_813e8e2786656ec1d0567de1172651db_25.jpg"/>
          <p:cNvPicPr>
            <a:picLocks noChangeAspect="1" noChangeArrowheads="1"/>
          </p:cNvPicPr>
          <p:nvPr/>
        </p:nvPicPr>
        <p:blipFill>
          <a:blip r:embed="rId2" cstate="print"/>
          <a:srcRect l="24750" t="17991" r="23500" b="20164"/>
          <a:stretch>
            <a:fillRect/>
          </a:stretch>
        </p:blipFill>
        <p:spPr bwMode="auto">
          <a:xfrm>
            <a:off x="1857356" y="1214422"/>
            <a:ext cx="519808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0049" t="51620" r="10856" b="2495"/>
          <a:stretch>
            <a:fillRect/>
          </a:stretch>
        </p:blipFill>
        <p:spPr bwMode="auto">
          <a:xfrm rot="5400000">
            <a:off x="999134" y="1584326"/>
            <a:ext cx="3384374" cy="318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0049" r="10856" b="54004"/>
          <a:stretch>
            <a:fillRect/>
          </a:stretch>
        </p:blipFill>
        <p:spPr bwMode="auto">
          <a:xfrm rot="5400000">
            <a:off x="4748071" y="1580461"/>
            <a:ext cx="3384374" cy="31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Запомни и нарисуй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1365" t="1980" r="10882" b="51485"/>
          <a:stretch>
            <a:fillRect/>
          </a:stretch>
        </p:blipFill>
        <p:spPr bwMode="auto">
          <a:xfrm rot="5400000">
            <a:off x="4726303" y="1690521"/>
            <a:ext cx="3024338" cy="290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1365" t="52591" r="10882" b="875"/>
          <a:stretch>
            <a:fillRect/>
          </a:stretch>
        </p:blipFill>
        <p:spPr bwMode="auto">
          <a:xfrm rot="5400000">
            <a:off x="1199146" y="1689286"/>
            <a:ext cx="2963850" cy="28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653918" y="2162507"/>
            <a:ext cx="1931507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Проверь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10049" t="51620" r="10856" b="2495"/>
          <a:stretch>
            <a:fillRect/>
          </a:stretch>
        </p:blipFill>
        <p:spPr bwMode="auto">
          <a:xfrm rot="5400000">
            <a:off x="478133" y="2122267"/>
            <a:ext cx="2088233" cy="196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10049" r="10856" b="54004"/>
          <a:stretch>
            <a:fillRect/>
          </a:stretch>
        </p:blipFill>
        <p:spPr bwMode="auto">
          <a:xfrm rot="5400000">
            <a:off x="2497517" y="2119107"/>
            <a:ext cx="2060732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1365" t="1980" r="10882" b="51485"/>
          <a:stretch>
            <a:fillRect/>
          </a:stretch>
        </p:blipFill>
        <p:spPr bwMode="auto">
          <a:xfrm rot="5400000">
            <a:off x="6618866" y="2132638"/>
            <a:ext cx="20269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1365" t="52591" r="10882" b="875"/>
          <a:stretch>
            <a:fillRect/>
          </a:stretch>
        </p:blipFill>
        <p:spPr bwMode="auto">
          <a:xfrm rot="5400000">
            <a:off x="4604174" y="2165030"/>
            <a:ext cx="19518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606777" cy="24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5966"/>
            <a:ext cx="4485913" cy="381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Совершенствование воображения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324" y="1412776"/>
            <a:ext cx="3118124" cy="524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трактор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ток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кот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торт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рак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рот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рок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кора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крот </a:t>
            </a:r>
          </a:p>
          <a:p>
            <a:pPr>
              <a:lnSpc>
                <a:spcPts val="4000"/>
              </a:lnSpc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акр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75204"/>
            <a:ext cx="5112568" cy="33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Совершенствование воображения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195" y="2159947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612" y="1107320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111" y="2156470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782" y="2156470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731" y="2156470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549" y="5301208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146" y="3204173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165" y="3204173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095" y="3204173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399" y="4222506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166" y="4222506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859" y="4222506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lipart-best.com/img/coin/coin-clip-art-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556" y="4222506"/>
            <a:ext cx="122676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207968" cy="4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4930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Совершенствование воображения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700" y="1500759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454" y="315316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1887655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0556" y="259554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536" y="220489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6157" y="316535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4109" y="386104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8655" y="53732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3948" y="1543257"/>
            <a:ext cx="65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8905" y="3614428"/>
            <a:ext cx="27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3495" y="46653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3224" y="53732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5272" y="4665330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5412701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5996" y="3519294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1668" y="4240252"/>
            <a:ext cx="4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4609275"/>
            <a:ext cx="4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8864" y="4445823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5432" y="2319060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3192" y="3507105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7340" y="2496380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8104" y="1502507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5550" y="1850951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2414" y="2912780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94224" y="2210393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далеко в лес может забежать заяц?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 середины, дальше он уже побежит из леса.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34" name="Picture 2" descr="http://www.ohotniki.ru/upload/ohotniki/article_images/7c/d1/1c/495_2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5715000" cy="3819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207968" cy="4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84103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Совершенствование воображения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783353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1783353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8856" y="2780928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6984" y="1558519"/>
            <a:ext cx="59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3662" y="2426985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3212750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3184" y="3486199"/>
            <a:ext cx="59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24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5232" y="3920636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6088" y="3363089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9428" y="2073042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2073042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8855" y="3160743"/>
            <a:ext cx="59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24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8855" y="3802624"/>
            <a:ext cx="59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2655" y="4274579"/>
            <a:ext cx="3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2701" y="4240251"/>
            <a:ext cx="3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8128" y="4941168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4562" y="4424917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870" y="5649054"/>
            <a:ext cx="47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9192" y="4153015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3941" y="3387125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2778313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1360" y="3468714"/>
            <a:ext cx="59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32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9852" y="4033456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2115" y="4941168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8224" y="5373216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5525943"/>
            <a:ext cx="5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0509" y="4881646"/>
            <a:ext cx="2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1</a:t>
            </a:r>
            <a:endParaRPr lang="ru-RU" sz="2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80112" y="4289968"/>
            <a:ext cx="4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44" y="823022"/>
            <a:ext cx="5203503" cy="7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6536" y="1181180"/>
            <a:ext cx="50305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Каждое ребро большого куба распилили 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30 см : 10 см = 3  части.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удобно было считать частично окрашенные кубики, пусть они на рисунке будут разного цвета.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8 кубиков окрашены с трех сторон — зелёные угловые кубики.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12 кубиков окрашены с двух сторон — розовые кубики в серединах рёбер.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6 кубиков окрашены с одной стороны — центральные голубые кубики на каждой грани.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 кубик не окрашен совсем, который оказался внутри большого куба.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Всего после распиливания получилось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8 + 12 + 6 + 1 = 27 = 3*3*3 = 27  кубиков.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322713"/>
            <a:ext cx="8115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Каждое ребро большого куба распилили на</a:t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30 см : 10 см = 3  части.</a:t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Чтобы удобно было считать частично окрашенные кубики, пусть они на рисунке будут разного цвета.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242" y="38610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" name="Picture 4" descr="https://edufaq.ru/wp-content/uploads/img6/ans/8348185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6739"/>
            <a:ext cx="4032000" cy="33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dufaq.ru/wp-content/uploads/img6/ans/8348185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4" y="1284412"/>
            <a:ext cx="4032000" cy="33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304" y="4221087"/>
            <a:ext cx="82811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Arial Black" pitchFamily="34" charset="0"/>
              </a:rPr>
              <a:t>	8 </a:t>
            </a:r>
            <a:r>
              <a:rPr lang="ru-RU" sz="1900" dirty="0">
                <a:solidFill>
                  <a:srgbClr val="002060"/>
                </a:solidFill>
                <a:latin typeface="Arial Black" pitchFamily="34" charset="0"/>
              </a:rPr>
              <a:t>кубиков окрашены с трех сторон — зелёные угловые кубики.</a:t>
            </a:r>
            <a:br>
              <a:rPr lang="ru-RU" sz="19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900" dirty="0" smtClean="0">
                <a:solidFill>
                  <a:srgbClr val="002060"/>
                </a:solidFill>
                <a:latin typeface="Arial Black" pitchFamily="34" charset="0"/>
              </a:rPr>
              <a:t>	12 </a:t>
            </a:r>
            <a:r>
              <a:rPr lang="ru-RU" sz="1900" dirty="0">
                <a:solidFill>
                  <a:srgbClr val="002060"/>
                </a:solidFill>
                <a:latin typeface="Arial Black" pitchFamily="34" charset="0"/>
              </a:rPr>
              <a:t>кубиков окрашены с двух сторон — розовые кубики в серединах рёбер.</a:t>
            </a:r>
            <a:br>
              <a:rPr lang="ru-RU" sz="19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900" dirty="0" smtClean="0">
                <a:solidFill>
                  <a:srgbClr val="002060"/>
                </a:solidFill>
                <a:latin typeface="Arial Black" pitchFamily="34" charset="0"/>
              </a:rPr>
              <a:t>	6 </a:t>
            </a:r>
            <a:r>
              <a:rPr lang="ru-RU" sz="1900" dirty="0">
                <a:solidFill>
                  <a:srgbClr val="002060"/>
                </a:solidFill>
                <a:latin typeface="Arial Black" pitchFamily="34" charset="0"/>
              </a:rPr>
              <a:t>кубиков окрашены с одной стороны — центральные голубые кубики на каждой грани.</a:t>
            </a:r>
            <a:br>
              <a:rPr lang="ru-RU" sz="19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900" dirty="0" smtClean="0">
                <a:solidFill>
                  <a:srgbClr val="002060"/>
                </a:solidFill>
                <a:latin typeface="Arial Black" pitchFamily="34" charset="0"/>
              </a:rPr>
              <a:t>	1 </a:t>
            </a:r>
            <a:r>
              <a:rPr lang="ru-RU" sz="1900" dirty="0">
                <a:solidFill>
                  <a:srgbClr val="002060"/>
                </a:solidFill>
                <a:latin typeface="Arial Black" pitchFamily="34" charset="0"/>
              </a:rPr>
              <a:t>кубик не окрашен совсем, который оказался внутри большого куба</a:t>
            </a:r>
            <a:r>
              <a:rPr lang="ru-RU" sz="19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19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902" y="5022468"/>
            <a:ext cx="8366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Ответ: с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трех сторон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– 8 кубиков,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 двух сторон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– 12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кубиков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 одной стороны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– 6 кубиков,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не окрашенных ни с одной стороны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– 1 кубик.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302026"/>
            <a:ext cx="8150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Всего после распиливания получилось</a:t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8 + 12 + 6 + 1 = 27 =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3•3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•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3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= 27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( кубиков).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8" grpId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https://i.pinimg.com/originals/3e/67/82/3e67825084f011593bddd1476eb778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79" y="2498561"/>
            <a:ext cx="3711861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144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В народе возлюбленную всегда 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называли: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636912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ЛЮБИМАЯ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531356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ЗАЗНОБА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452773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ЛЮБАВА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14456"/>
            <a:ext cx="5018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Легендарный атаман-разбойник в 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летописях: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76561" y="3291556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ВРАЖИНА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6561" y="4186000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КУДЕЯР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561" y="5107417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БАЯН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s://jiyuu.su/wp-content/uploads/pohod-erma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06" y="1530186"/>
            <a:ext cx="3070126" cy="46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14456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Враль и пустомеля на старорусский 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лад: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8314" y="3835988"/>
            <a:ext cx="4032449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МЮНХГАУЗЕН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671928"/>
            <a:ext cx="403244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ДУРАЛЕЙ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0763" y="5495488"/>
            <a:ext cx="403244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АХИНЕЙЩИК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avatars.mds.yandex.net/get-zen_doc/40663/pub_5b83dbc86a028a00aa5740ba_5b83df40c52e1a00a9edafa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378898"/>
            <a:ext cx="4047864" cy="32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144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Паж при дворе Ивана 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Грозного: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0406" y="2579947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ОТРОК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0406" y="3474391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ШУТ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0406" y="4395808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МАЛЬЧИК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9075"/>
            <a:ext cx="4069218" cy="33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3762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Петух по-старорусски: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636912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ПЕТЬКА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531356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КУР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452773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ПТИЦА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s://i.pinimg.com/736x/4e/31/2b/4e312bb61d5243ec042a1cc32c95a0e0--coq-folk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47" y="2520564"/>
            <a:ext cx="3809256" cy="37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21" y="2457574"/>
            <a:ext cx="5656272" cy="36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144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Так прежде называли волшебника и колдуна: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20779" y="2708920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ЧАРОВНИК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20779" y="3629970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МАГ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0779" y="4653136"/>
            <a:ext cx="36004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ОБМАНЩИК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AutoShape 2" descr="https://www.culture.ru/storage/images/16210075459e9a64b03608ac297a6c43/f778eff5a4b8633b445d18df408e68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3"/>
            <a:ext cx="6579468" cy="4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9181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Переводчик на старорусский лад:</a:t>
            </a:r>
          </a:p>
        </p:txBody>
      </p:sp>
      <p:pic>
        <p:nvPicPr>
          <p:cNvPr id="9218" name="Picture 2" descr="https://avatars.mds.yandex.net/get-zen_doc/1645803/pub_5df13b2fc49f2900b1d3962d_5df13b34a3f6e400b2df265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24" y="3107123"/>
            <a:ext cx="6233144" cy="33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94978" y="2459051"/>
            <a:ext cx="3067744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latin typeface="Arial Black" pitchFamily="34" charset="0"/>
              </a:rPr>
              <a:t>ПИСАТЕЛЬ</a:t>
            </a:r>
            <a:endParaRPr lang="ru-RU" sz="3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37248" y="2459051"/>
            <a:ext cx="2417762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latin typeface="Arial Black" pitchFamily="34" charset="0"/>
              </a:rPr>
              <a:t>ТОЛМАЧ</a:t>
            </a:r>
            <a:endParaRPr lang="ru-RU" sz="3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9254" y="2435074"/>
            <a:ext cx="226800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latin typeface="Arial Black" pitchFamily="34" charset="0"/>
              </a:rPr>
              <a:t>ТРУБАЧ</a:t>
            </a:r>
            <a:endParaRPr lang="ru-RU" sz="3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477443" cy="3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http://galerey-room.ru/images/061426_13856948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78" y="995943"/>
            <a:ext cx="1716630" cy="20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agro-ua.org.ua/_bd/91/974166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06" y="983204"/>
            <a:ext cx="1944000" cy="18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ttps://thumbs.dreamstime.com/b/%D0%B8-%D1%8E%D1%81%D1%82%D1%80%D0%B0%D1%86%D0%B8%D1%8F-%D0%B2%D0%B5%D0%BA%D1%82%D0%BE%D1%80%D0%B0-%D1%83%D0%BA%D1%80%D0%B0%D0%B8%D0%BD%D1%81%D0%BA%D0%BE%D0%B3%D0%BE-%D0%B8%D0%B7%D0%BE%D0%B1%D1%80%D0%B0%D0%B6%D0%B5%D0%BD%D0%B8%D1%8F-%D1%85%D0%B0%D1%82%D1%8B-628103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" y="2130948"/>
            <a:ext cx="2802783" cy="2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3" descr="https://www.pinclipart.com/picdir/big/522-5224997_sewing-needle-drawing-cartoon-clip-art-sewing-need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5" descr="https://www.pinclipart.com/picdir/big/522-5224997_sewing-needle-drawing-cartoon-clip-art-sewing-needl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3954">
            <a:off x="5433717" y="1508622"/>
            <a:ext cx="1183128" cy="4194643"/>
          </a:xfrm>
          <a:prstGeom prst="rect">
            <a:avLst/>
          </a:prstGeom>
        </p:spPr>
      </p:pic>
      <p:pic>
        <p:nvPicPr>
          <p:cNvPr id="12305" name="Picture 17" descr="https://i.pinimg.com/originals/b6/96/3b/b6963b20d15f7dce9e0c222a8cc9bde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60" y="2434597"/>
            <a:ext cx="2301484" cy="2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https://s1.1zoom.ru/big3/2/Christmas_Fir_46093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18" y="3826487"/>
            <a:ext cx="2719545" cy="22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1" descr="https://www.clipartmax.com/png/full/57-579453_whale-cartoon-illustration-purple-cartoon-whal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1221" y="3853336"/>
            <a:ext cx="2573578" cy="2160790"/>
          </a:xfrm>
          <a:prstGeom prst="rect">
            <a:avLst/>
          </a:prstGeom>
        </p:spPr>
      </p:pic>
      <p:pic>
        <p:nvPicPr>
          <p:cNvPr id="16" name="Picture 23" descr="http://www.digitaltransformationclub.com/wp-content/uploads/2016/01/quotation-marks2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V="1">
            <a:off x="7644926" y="1162301"/>
            <a:ext cx="360000" cy="4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" descr="http://www.digitaltransformationclub.com/wp-content/uploads/2016/01/quotation-marks2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V="1">
            <a:off x="3478299" y="2946744"/>
            <a:ext cx="360000" cy="4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http://www.digitaltransformationclub.com/wp-content/uploads/2016/01/quotation-marks2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V="1">
            <a:off x="3038265" y="2951222"/>
            <a:ext cx="360000" cy="4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http://www.digitaltransformationclub.com/wp-content/uploads/2016/01/quotation-marks2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32587" y="3532339"/>
            <a:ext cx="360000" cy="4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s1.1zoom.ru/big3/2/Christmas_Fir_46093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4" y="3853336"/>
            <a:ext cx="2719545" cy="22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http://www.digitaltransformationclub.com/wp-content/uploads/2016/01/quotation-marks2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V="1">
            <a:off x="7777906" y="4363451"/>
            <a:ext cx="360000" cy="4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5" y="1162301"/>
            <a:ext cx="2412016" cy="1589372"/>
            <a:chOff x="467545" y="1162301"/>
            <a:chExt cx="2412016" cy="1589372"/>
          </a:xfrm>
        </p:grpSpPr>
        <p:pic>
          <p:nvPicPr>
            <p:cNvPr id="12293" name="Picture 5" descr="https://cdn.pixabay.com/photo/2015/04/08/12/15/silhouette-712590_128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162301"/>
              <a:ext cx="2268000" cy="1589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611561" y="1918268"/>
              <a:ext cx="1134000" cy="6466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67545" y="1661300"/>
              <a:ext cx="471210" cy="580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286753" y="1918268"/>
              <a:ext cx="471210" cy="2901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0373" y="5877272"/>
            <a:ext cx="8144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У страха глаза велики.</a:t>
            </a:r>
          </a:p>
        </p:txBody>
      </p:sp>
    </p:spTree>
    <p:extLst>
      <p:ext uri="{BB962C8B-B14F-4D97-AF65-F5344CB8AC3E}">
        <p14:creationId xmlns:p14="http://schemas.microsoft.com/office/powerpoint/2010/main" val="10044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Стоит Антошка на одной ножке, его ищут, а он не откликается. Что это?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Гриб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8" name="Picture 2" descr="http://ya-gribnik.ru/images/polskiy-grib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5905542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Веселая переменка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11559" y="980729"/>
            <a:ext cx="7704857" cy="530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4466"/>
            <a:ext cx="6000353" cy="40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11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678" y="2207422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45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9187" y="813421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35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567" y="3846790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4" y="317135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076" y="245278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35" y="324189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4402" y="391732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69" y="324189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9911" y="252332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2755" y="78997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31" y="152334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07" y="2859013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1280" y="787453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04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04" y="281727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718453" y="3485590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084507" y="3501067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7204" y="4204157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1537" y="3520081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2969" y="416966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234146" y="486921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4466"/>
            <a:ext cx="6000353" cy="40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11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678" y="2207422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45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9187" y="813421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35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567" y="3846790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4" y="317135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076" y="245278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35" y="324189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4402" y="391732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69" y="324189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9911" y="252332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9577" y="225055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36416" y="227684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868144" y="299541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4008" y="882403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01" y="157086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10" y="2943182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4008" y="3679491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7422" y="3679491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89" y="297736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14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9138" y="90869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4466"/>
            <a:ext cx="6000353" cy="40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11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678" y="2207422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45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9187" y="813421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35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567" y="3846790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4" y="3171356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076" y="245278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35" y="324189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4402" y="391732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69" y="3241895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9911" y="252332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9" r="28561"/>
          <a:stretch/>
        </p:blipFill>
        <p:spPr bwMode="auto">
          <a:xfrm flipH="1">
            <a:off x="6258908" y="1531988"/>
            <a:ext cx="488694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4" r="34617"/>
          <a:stretch/>
        </p:blipFill>
        <p:spPr bwMode="auto">
          <a:xfrm rot="16200000">
            <a:off x="6073943" y="1953679"/>
            <a:ext cx="369931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36416" y="2276849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/>
          <a:stretch/>
        </p:blipFill>
        <p:spPr bwMode="auto">
          <a:xfrm rot="10800000" flipH="1">
            <a:off x="6684166" y="2724037"/>
            <a:ext cx="977386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r="33651"/>
          <a:stretch/>
        </p:blipFill>
        <p:spPr bwMode="auto">
          <a:xfrm rot="2700000">
            <a:off x="5878662" y="2771725"/>
            <a:ext cx="460398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r="34425"/>
          <a:stretch/>
        </p:blipFill>
        <p:spPr bwMode="auto">
          <a:xfrm rot="2700000">
            <a:off x="5801271" y="1445112"/>
            <a:ext cx="470999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r="34281"/>
          <a:stretch/>
        </p:blipFill>
        <p:spPr bwMode="auto">
          <a:xfrm>
            <a:off x="5286377" y="2671804"/>
            <a:ext cx="469020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r="32616"/>
          <a:stretch/>
        </p:blipFill>
        <p:spPr bwMode="auto">
          <a:xfrm rot="5400000">
            <a:off x="6030524" y="3463135"/>
            <a:ext cx="36563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0" r="30270"/>
          <a:stretch/>
        </p:blipFill>
        <p:spPr bwMode="auto">
          <a:xfrm rot="2700000">
            <a:off x="7361808" y="2897173"/>
            <a:ext cx="414138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cdn5.vectorstock.com/i/thumb-large/10/89/match-vector-9610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14" y="1531988"/>
            <a:ext cx="1368152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6" r="32472"/>
          <a:stretch/>
        </p:blipFill>
        <p:spPr bwMode="auto">
          <a:xfrm rot="2700000">
            <a:off x="7269985" y="1473468"/>
            <a:ext cx="444267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9" r="32366"/>
          <a:stretch/>
        </p:blipFill>
        <p:spPr bwMode="auto">
          <a:xfrm rot="16200000">
            <a:off x="7061810" y="888830"/>
            <a:ext cx="442807" cy="14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3362"/>
            <a:ext cx="5455915" cy="4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818998" y="21092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971398" y="22616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123798" y="24140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276198" y="25664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428598" y="27188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580998" y="28712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733398" y="30236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885798" y="31760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038198" y="33284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190598" y="34808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342998" y="363327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3863994" y="351573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4583995" y="2827202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583995" y="4164986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5333248" y="3500626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6096342" y="2799342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6050680" y="4183742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816487" y="3500626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7519171" y="1481785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7513672" y="2838324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835154" y="2118324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8143833" y="214387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3362"/>
            <a:ext cx="5455915" cy="4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827584" y="12687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979984" y="14211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132384" y="15735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284784" y="17259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437184" y="18783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589584" y="20307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741984" y="21831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894384" y="23355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046784" y="24879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199184" y="26403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3044964" y="1599149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3764965" y="91062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3764965" y="2248405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4514218" y="1584045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5277312" y="88276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231650" y="226716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5997312" y="1580954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6793133" y="91062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6787634" y="226716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7507635" y="1596927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922921" y="35434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075321" y="36958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227721" y="38482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380121" y="40006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532521" y="41530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684921" y="43054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837321" y="44578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1989721" y="46102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142121" y="47626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2294521" y="49150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4001302" y="343300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4721303" y="2744480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5432731" y="3450965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4003871" y="4932916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4766965" y="4231632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721303" y="5616032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5486965" y="4929825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16200000">
            <a:off x="6282786" y="4259492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6277287" y="5616031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997288" y="4945798"/>
            <a:ext cx="1906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66" y="847912"/>
            <a:ext cx="5292849" cy="39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1140660" y="872131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2087431" y="86635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3059431" y="866356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029322" y="879282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958171" y="86635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915210" y="864369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6844137" y="857306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7816137" y="855413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708744" y="1358131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719013" y="232369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741588" y="329569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8237784" y="1329773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8248053" y="229533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8270628" y="326733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1183505" y="3774544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2130276" y="3768768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3102276" y="3768769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072167" y="378169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001016" y="3768770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958055" y="3766782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6886982" y="3759719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7858982" y="3757826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588" y="4332049"/>
            <a:ext cx="193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424" y="4732159"/>
            <a:ext cx="420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 = (3 + 8) • 2 = 22 (ед.)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6424" y="5116973"/>
            <a:ext cx="420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S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= 3 • 8 = 24 (ед.²)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4770" y="5517083"/>
            <a:ext cx="54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длина – 10 ед., ширина – 1 ед.,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08047" y="5517083"/>
            <a:ext cx="23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= 10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ед.²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769" y="5517083"/>
            <a:ext cx="54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длина – 9 ед., ширина – 2 ед.,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136" y="5517232"/>
            <a:ext cx="23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= 18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ед.²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768" y="5517083"/>
            <a:ext cx="54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длина – 7 ед., ширина – 4 ед.,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6136" y="5517232"/>
            <a:ext cx="23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= 28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ед.²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425" y="5528179"/>
            <a:ext cx="54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длина – 5 ед., ширина – 6 ед.,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6136" y="5517232"/>
            <a:ext cx="23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= 30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ед.²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2916" y="5528179"/>
            <a:ext cx="54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Если длина – 5 ед., ширина – 6 ед., 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6136" y="5517232"/>
            <a:ext cx="23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 Black" pitchFamily="34" charset="0"/>
              </a:rPr>
              <a:t>S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 = 30 </a:t>
            </a:r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ед.²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  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764704"/>
            <a:ext cx="5040560" cy="37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2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Задания со спичками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1130659" y="780881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2077430" y="77510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3049430" y="775106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019321" y="788032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948170" y="77510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905209" y="773119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flipV="1">
            <a:off x="698743" y="1266881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flipV="1">
            <a:off x="709012" y="223244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flipV="1">
            <a:off x="731587" y="320444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412489" y="3053743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422758" y="401930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445333" y="499130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1211868" y="5563656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2158639" y="5557880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3130639" y="5557881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4100530" y="5570807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029379" y="5557882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rot="5400000">
            <a:off x="5986418" y="5555894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flipV="1">
            <a:off x="755280" y="4176445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 flipV="1">
            <a:off x="765549" y="5142009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389914" y="1180503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s://cdn5.vectorstock.com/i/thumb-large/10/89/match-vector-96108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r="43723"/>
          <a:stretch/>
        </p:blipFill>
        <p:spPr bwMode="auto">
          <a:xfrm>
            <a:off x="6412489" y="2152503"/>
            <a:ext cx="12870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27584" y="60212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Ответ: 30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ед.²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  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звали любимого зверя </a:t>
            </a:r>
          </a:p>
          <a:p>
            <a:pPr algn="ctr"/>
            <a:r>
              <a:rPr lang="ru-RU" sz="3600" b="1" dirty="0" smtClean="0"/>
              <a:t>Фрекен Бок?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Кошка Матильда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4850" name="Picture 2" descr="Картинки по запросу фрекен бок с кошкой  матильд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276975" cy="466725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пчёлки глаз столько, сколько у тебя, да ещё столько, да ещё полстолька. Сколько же у неё глаз?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73216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  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8066" name="Picture 2" descr="http://p4elok.net/wp-content/uploads/2009/04/ysiki-p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4876800" cy="30861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остаётся от разбитой чашки?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Осколки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9090" name="Picture 2" descr="http://www.rumixer.com/wp-content/uploads/2014/10/broken-coffee-m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143625" cy="42862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Женское украшение, которое надевают на шею.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Бусы, колье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называется?</a:t>
            </a:r>
            <a:endParaRPr lang="ru-RU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0114" name="Picture 2" descr="http://launica.ru/images/bysi/k_buket_s_odnim_makom.jpg"/>
          <p:cNvPicPr>
            <a:picLocks noChangeAspect="1" noChangeArrowheads="1"/>
          </p:cNvPicPr>
          <p:nvPr/>
        </p:nvPicPr>
        <p:blipFill>
          <a:blip r:embed="rId2" cstate="print"/>
          <a:srcRect b="8336"/>
          <a:stretch>
            <a:fillRect/>
          </a:stretch>
        </p:blipFill>
        <p:spPr bwMode="auto">
          <a:xfrm>
            <a:off x="571472" y="1714488"/>
            <a:ext cx="4643470" cy="315467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worldgold.ru/img/library/post/necklace_corrado_giuspino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50030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Один из братьев, очень похожий на другого брата.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Близнец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называется?</a:t>
            </a:r>
            <a:endParaRPr lang="ru-RU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1138" name="Picture 2" descr="http://s2.forumimage.ru/uploads/20100413/12711373017394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857784" cy="3260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92893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Картина с изображением человека.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Портрет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называется?</a:t>
            </a:r>
            <a:endParaRPr lang="ru-RU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62" name="Picture 2" descr="http://portretisto.com/_ph/4/903528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90675"/>
            <a:ext cx="32861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37</TotalTime>
  <Words>498</Words>
  <Application>Microsoft Office PowerPoint</Application>
  <PresentationFormat>Экран (4:3)</PresentationFormat>
  <Paragraphs>170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 Unicode MS</vt:lpstr>
      <vt:lpstr>Arial</vt:lpstr>
      <vt:lpstr>Arial Black</vt:lpstr>
      <vt:lpstr>Calibri</vt:lpstr>
      <vt:lpstr>Times New Roman</vt:lpstr>
      <vt:lpstr>Занятие 1</vt:lpstr>
      <vt:lpstr>Занятие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7</dc:title>
  <dc:creator>гигабайт</dc:creator>
  <cp:lastModifiedBy>Александра</cp:lastModifiedBy>
  <cp:revision>7</cp:revision>
  <dcterms:created xsi:type="dcterms:W3CDTF">2020-09-29T13:50:12Z</dcterms:created>
  <dcterms:modified xsi:type="dcterms:W3CDTF">2020-11-02T07:11:32Z</dcterms:modified>
</cp:coreProperties>
</file>