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2" r:id="rId6"/>
    <p:sldId id="265" r:id="rId7"/>
    <p:sldId id="260" r:id="rId8"/>
    <p:sldId id="266" r:id="rId9"/>
    <p:sldId id="263" r:id="rId10"/>
    <p:sldId id="261" r:id="rId11"/>
    <p:sldId id="267" r:id="rId12"/>
    <p:sldId id="268" r:id="rId13"/>
    <p:sldId id="269" r:id="rId14"/>
    <p:sldId id="270" r:id="rId15"/>
    <p:sldId id="271" r:id="rId16"/>
    <p:sldId id="272" r:id="rId17"/>
    <p:sldId id="273" r:id="rId18"/>
    <p:sldId id="274" r:id="rId19"/>
    <p:sldId id="26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5" d="100"/>
          <a:sy n="65" d="100"/>
        </p:scale>
        <p:origin x="-13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11.11.2020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11.11.2020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11.11.2020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11.11.2020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11.11.2020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11.11.2020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11.11.2020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11.11.2020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11.11.2020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0"/>
            <a:ext cx="8136904" cy="3600400"/>
          </a:xfrm>
        </p:spPr>
        <p:txBody>
          <a:bodyPr>
            <a:noAutofit/>
          </a:bodyPr>
          <a:lstStyle/>
          <a:p>
            <a:r>
              <a:rPr lang="ru-RU" sz="4400" dirty="0" smtClean="0">
                <a:solidFill>
                  <a:schemeClr val="tx1"/>
                </a:solidFill>
              </a:rPr>
              <a:t/>
            </a:r>
            <a:br>
              <a:rPr lang="ru-RU" sz="4400" dirty="0" smtClean="0">
                <a:solidFill>
                  <a:schemeClr val="tx1"/>
                </a:solidFill>
              </a:rPr>
            </a:br>
            <a:r>
              <a:rPr lang="ru-RU" sz="4400" dirty="0" smtClean="0">
                <a:solidFill>
                  <a:schemeClr val="tx1"/>
                </a:solidFill>
              </a:rPr>
              <a:t>«Профилактика насилия в образовательной среде»  </a:t>
            </a:r>
            <a:endParaRPr lang="ru-RU" sz="4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7239000" cy="4846320"/>
          </a:xfrm>
        </p:spPr>
        <p:txBody>
          <a:bodyPr>
            <a:normAutofit/>
          </a:bodyPr>
          <a:lstStyle/>
          <a:p>
            <a:pPr indent="0">
              <a:buNone/>
            </a:pPr>
            <a:r>
              <a:rPr lang="ru-RU" dirty="0" smtClean="0"/>
              <a:t>В Российской Федерации необходимость комплексной профилактики негативных явлений в </a:t>
            </a:r>
            <a:r>
              <a:rPr lang="ru-RU" dirty="0" err="1" smtClean="0"/>
              <a:t>детско</a:t>
            </a:r>
            <a:r>
              <a:rPr lang="ru-RU" dirty="0" smtClean="0"/>
              <a:t> - подростковой среде, предотвращения насилия в отношении несовершеннолетних, закреплена как на федеральном уровне, так и на уровне субъектов.</a:t>
            </a:r>
            <a:endParaRPr lang="ru-RU" dirty="0"/>
          </a:p>
        </p:txBody>
      </p:sp>
      <p:pic>
        <p:nvPicPr>
          <p:cNvPr id="4" name="Рисунок 3" descr="photo14002jpg.jpg"/>
          <p:cNvPicPr>
            <a:picLocks noChangeAspect="1"/>
          </p:cNvPicPr>
          <p:nvPr/>
        </p:nvPicPr>
        <p:blipFill>
          <a:blip r:embed="rId2" cstate="print"/>
          <a:stretch>
            <a:fillRect/>
          </a:stretch>
        </p:blipFill>
        <p:spPr>
          <a:xfrm>
            <a:off x="6588224" y="4077072"/>
            <a:ext cx="1907704" cy="250953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268760"/>
            <a:ext cx="7239000" cy="1143000"/>
          </a:xfrm>
        </p:spPr>
        <p:txBody>
          <a:bodyPr>
            <a:normAutofit fontScale="90000"/>
          </a:bodyPr>
          <a:lstStyle/>
          <a:p>
            <a:r>
              <a:rPr lang="ru-RU" sz="3200" b="1" dirty="0" smtClean="0">
                <a:solidFill>
                  <a:schemeClr val="tx1"/>
                </a:solidFill>
              </a:rPr>
              <a:t>Алгоритм работы по профилактике</a:t>
            </a:r>
            <a:br>
              <a:rPr lang="ru-RU" sz="3200" b="1" dirty="0" smtClean="0">
                <a:solidFill>
                  <a:schemeClr val="tx1"/>
                </a:solidFill>
              </a:rPr>
            </a:br>
            <a:r>
              <a:rPr lang="ru-RU" sz="3200" b="1" dirty="0" smtClean="0">
                <a:solidFill>
                  <a:schemeClr val="tx1"/>
                </a:solidFill>
              </a:rPr>
              <a:t>насилия  и выявлению учащихся</a:t>
            </a:r>
            <a:br>
              <a:rPr lang="ru-RU" sz="3200" b="1" dirty="0" smtClean="0">
                <a:solidFill>
                  <a:schemeClr val="tx1"/>
                </a:solidFill>
              </a:rPr>
            </a:br>
            <a:r>
              <a:rPr lang="ru-RU" sz="3200" b="1" dirty="0" smtClean="0">
                <a:solidFill>
                  <a:schemeClr val="tx1"/>
                </a:solidFill>
              </a:rPr>
              <a:t> и родителей группы риска</a:t>
            </a:r>
            <a:endParaRPr lang="ru-RU" dirty="0">
              <a:solidFill>
                <a:schemeClr val="tx1"/>
              </a:solidFill>
            </a:endParaRPr>
          </a:p>
        </p:txBody>
      </p:sp>
      <p:sp>
        <p:nvSpPr>
          <p:cNvPr id="3" name="Содержимое 2"/>
          <p:cNvSpPr>
            <a:spLocks noGrp="1"/>
          </p:cNvSpPr>
          <p:nvPr>
            <p:ph idx="1"/>
          </p:nvPr>
        </p:nvSpPr>
        <p:spPr>
          <a:xfrm>
            <a:off x="539552" y="2636912"/>
            <a:ext cx="7239000" cy="3547776"/>
          </a:xfrm>
        </p:spPr>
        <p:txBody>
          <a:bodyPr/>
          <a:lstStyle/>
          <a:p>
            <a:pPr marL="0" lvl="1" indent="0">
              <a:lnSpc>
                <a:spcPct val="150000"/>
              </a:lnSpc>
              <a:spcBef>
                <a:spcPts val="0"/>
              </a:spcBef>
              <a:buNone/>
            </a:pPr>
            <a:r>
              <a:rPr lang="ru-RU" sz="2000" b="1" dirty="0" smtClean="0">
                <a:solidFill>
                  <a:schemeClr val="tx1"/>
                </a:solidFill>
                <a:latin typeface="Times New Roman" pitchFamily="18" charset="0"/>
              </a:rPr>
              <a:t>1 этап. Диагностические  операции</a:t>
            </a:r>
            <a:r>
              <a:rPr lang="ru-RU" sz="1300" b="1" dirty="0" smtClean="0">
                <a:solidFill>
                  <a:schemeClr val="tx1"/>
                </a:solidFill>
                <a:latin typeface="Times New Roman" pitchFamily="18" charset="0"/>
              </a:rPr>
              <a:t>.</a:t>
            </a:r>
          </a:p>
          <a:p>
            <a:pPr marL="0" lvl="1" indent="0">
              <a:lnSpc>
                <a:spcPct val="150000"/>
              </a:lnSpc>
              <a:spcBef>
                <a:spcPts val="0"/>
              </a:spcBef>
              <a:buNone/>
            </a:pPr>
            <a:endParaRPr lang="ru-RU" sz="1300" dirty="0" smtClean="0">
              <a:solidFill>
                <a:schemeClr val="tx1"/>
              </a:solidFill>
              <a:latin typeface="Times New Roman" pitchFamily="18" charset="0"/>
            </a:endParaRPr>
          </a:p>
          <a:p>
            <a:pPr marL="0" lvl="1" indent="0">
              <a:lnSpc>
                <a:spcPct val="150000"/>
              </a:lnSpc>
              <a:spcBef>
                <a:spcPts val="0"/>
              </a:spcBef>
            </a:pPr>
            <a:r>
              <a:rPr lang="ru-RU" sz="1800" dirty="0" smtClean="0">
                <a:solidFill>
                  <a:schemeClr val="tx1"/>
                </a:solidFill>
                <a:latin typeface="Times New Roman" pitchFamily="18" charset="0"/>
              </a:rPr>
              <a:t>Изучение социальных  паспортов классов и социального паспорта школы.</a:t>
            </a:r>
          </a:p>
          <a:p>
            <a:pPr marL="0" lvl="1" indent="0">
              <a:lnSpc>
                <a:spcPct val="150000"/>
              </a:lnSpc>
              <a:spcBef>
                <a:spcPts val="0"/>
              </a:spcBef>
            </a:pPr>
            <a:r>
              <a:rPr lang="ru-RU" sz="1800" dirty="0" smtClean="0">
                <a:solidFill>
                  <a:schemeClr val="tx1"/>
                </a:solidFill>
                <a:latin typeface="Times New Roman" pitchFamily="18" charset="0"/>
              </a:rPr>
              <a:t> Изучение социального паспорта микрорайона.</a:t>
            </a:r>
            <a:endParaRPr lang="ru-RU" sz="1800" b="1" i="1" dirty="0" smtClean="0">
              <a:solidFill>
                <a:schemeClr val="tx1"/>
              </a:solidFill>
              <a:latin typeface="Times New Roman" pitchFamily="18" charset="0"/>
            </a:endParaRPr>
          </a:p>
          <a:p>
            <a:pPr marL="0" lvl="1" indent="0">
              <a:lnSpc>
                <a:spcPct val="150000"/>
              </a:lnSpc>
              <a:spcBef>
                <a:spcPts val="0"/>
              </a:spcBef>
            </a:pPr>
            <a:r>
              <a:rPr lang="ru-RU" sz="1800" dirty="0" smtClean="0">
                <a:solidFill>
                  <a:schemeClr val="tx1"/>
                </a:solidFill>
                <a:latin typeface="Times New Roman" pitchFamily="18" charset="0"/>
              </a:rPr>
              <a:t>Анализ и прогнозирование  развития ситуации. </a:t>
            </a:r>
          </a:p>
          <a:p>
            <a:pPr marL="0" lvl="1" indent="0">
              <a:lnSpc>
                <a:spcPct val="150000"/>
              </a:lnSpc>
              <a:spcBef>
                <a:spcPts val="0"/>
              </a:spcBef>
            </a:pPr>
            <a:r>
              <a:rPr lang="ru-RU" sz="1800" dirty="0" smtClean="0">
                <a:solidFill>
                  <a:schemeClr val="tx1"/>
                </a:solidFill>
                <a:latin typeface="Times New Roman" pitchFamily="18" charset="0"/>
              </a:rPr>
              <a:t>Выдача рекомендаций классному руководителю, администрации школы. </a:t>
            </a:r>
          </a:p>
          <a:p>
            <a:pPr marL="0" indent="274320">
              <a:lnSpc>
                <a:spcPct val="150000"/>
              </a:lnSpc>
              <a:spcBef>
                <a:spcPts val="0"/>
              </a:spcBef>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67544" y="332656"/>
            <a:ext cx="7457256" cy="6141296"/>
          </a:xfrm>
        </p:spPr>
        <p:txBody>
          <a:bodyPr/>
          <a:lstStyle/>
          <a:p>
            <a:pPr marL="0" indent="0">
              <a:lnSpc>
                <a:spcPct val="150000"/>
              </a:lnSpc>
              <a:spcBef>
                <a:spcPts val="0"/>
              </a:spcBef>
              <a:buNone/>
            </a:pPr>
            <a:r>
              <a:rPr lang="ru-RU" dirty="0" smtClean="0"/>
              <a:t>2 этап включает в себя</a:t>
            </a:r>
          </a:p>
          <a:p>
            <a:pPr marL="0" lvl="1" indent="0">
              <a:lnSpc>
                <a:spcPct val="150000"/>
              </a:lnSpc>
              <a:spcBef>
                <a:spcPts val="0"/>
              </a:spcBef>
            </a:pPr>
            <a:r>
              <a:rPr lang="ru-RU" sz="2000" b="1" dirty="0" smtClean="0">
                <a:solidFill>
                  <a:schemeClr val="tx1"/>
                </a:solidFill>
                <a:latin typeface="Times New Roman" pitchFamily="18" charset="0"/>
              </a:rPr>
              <a:t>Работу с родителями</a:t>
            </a:r>
            <a:r>
              <a:rPr lang="ru-RU" sz="1900" dirty="0" smtClean="0">
                <a:solidFill>
                  <a:schemeClr val="tx1"/>
                </a:solidFill>
                <a:latin typeface="Times New Roman" pitchFamily="18" charset="0"/>
              </a:rPr>
              <a:t>.</a:t>
            </a:r>
          </a:p>
          <a:p>
            <a:pPr marL="0" lvl="1" indent="0">
              <a:lnSpc>
                <a:spcPct val="150000"/>
              </a:lnSpc>
              <a:spcBef>
                <a:spcPts val="0"/>
              </a:spcBef>
              <a:buNone/>
            </a:pPr>
            <a:r>
              <a:rPr lang="ru-RU" sz="1900" dirty="0" smtClean="0">
                <a:solidFill>
                  <a:schemeClr val="tx1"/>
                </a:solidFill>
                <a:latin typeface="Times New Roman" pitchFamily="18" charset="0"/>
              </a:rPr>
              <a:t> Индивидуальную. </a:t>
            </a:r>
            <a:r>
              <a:rPr lang="ru-RU" sz="2000" dirty="0" smtClean="0">
                <a:solidFill>
                  <a:schemeClr val="tx1"/>
                </a:solidFill>
                <a:latin typeface="Times New Roman" pitchFamily="18" charset="0"/>
              </a:rPr>
              <a:t>Посещение семьи, изучение социального паспорта семьи, анкетирование.</a:t>
            </a:r>
          </a:p>
          <a:p>
            <a:pPr marL="0" lvl="1" indent="0">
              <a:lnSpc>
                <a:spcPct val="150000"/>
              </a:lnSpc>
              <a:spcBef>
                <a:spcPts val="0"/>
              </a:spcBef>
              <a:buNone/>
            </a:pPr>
            <a:r>
              <a:rPr lang="ru-RU" sz="2000" dirty="0" smtClean="0">
                <a:solidFill>
                  <a:schemeClr val="tx1"/>
                </a:solidFill>
                <a:latin typeface="Times New Roman" pitchFamily="18" charset="0"/>
              </a:rPr>
              <a:t> Групповую и коллективную. Участие в родительских</a:t>
            </a:r>
          </a:p>
          <a:p>
            <a:pPr marL="0" lvl="1" indent="0">
              <a:lnSpc>
                <a:spcPct val="150000"/>
              </a:lnSpc>
              <a:spcBef>
                <a:spcPts val="0"/>
              </a:spcBef>
              <a:buNone/>
            </a:pPr>
            <a:r>
              <a:rPr lang="ru-RU" sz="2000" dirty="0" smtClean="0">
                <a:solidFill>
                  <a:schemeClr val="tx1"/>
                </a:solidFill>
                <a:latin typeface="Times New Roman" pitchFamily="18" charset="0"/>
              </a:rPr>
              <a:t>собраниях, «круглые столы» по проблемам воспитания, родительский всеобуч.</a:t>
            </a:r>
          </a:p>
          <a:p>
            <a:pPr marL="0" lvl="1" indent="0">
              <a:lnSpc>
                <a:spcPct val="150000"/>
              </a:lnSpc>
              <a:spcBef>
                <a:spcPts val="0"/>
              </a:spcBef>
              <a:buNone/>
            </a:pPr>
            <a:r>
              <a:rPr lang="ru-RU" sz="2000" dirty="0" smtClean="0">
                <a:solidFill>
                  <a:schemeClr val="tx1"/>
                </a:solidFill>
                <a:latin typeface="Times New Roman" pitchFamily="18" charset="0"/>
              </a:rPr>
              <a:t>Информационно-методическое обеспечение  родителей по вопросам прав ребенка, социальной защиты и др.  - буклеты, публикации в СМИ и на сайте образовательного учреждения</a:t>
            </a:r>
          </a:p>
          <a:p>
            <a:pPr marL="0" lvl="1" indent="0">
              <a:lnSpc>
                <a:spcPct val="150000"/>
              </a:lnSpc>
              <a:spcBef>
                <a:spcPts val="0"/>
              </a:spcBef>
              <a:buNone/>
            </a:pPr>
            <a:endParaRPr lang="ru-RU" sz="2000" dirty="0" smtClean="0">
              <a:solidFill>
                <a:schemeClr val="tx1"/>
              </a:solidFill>
              <a:latin typeface="Times New Roman" pitchFamily="18" charset="0"/>
            </a:endParaRPr>
          </a:p>
          <a:p>
            <a:pPr marL="0" lvl="1" indent="0">
              <a:lnSpc>
                <a:spcPct val="150000"/>
              </a:lnSpc>
              <a:spcBef>
                <a:spcPts val="0"/>
              </a:spcBef>
              <a:buNone/>
            </a:pPr>
            <a:endParaRPr lang="ru-RU" sz="2000" dirty="0" smtClean="0">
              <a:solidFill>
                <a:schemeClr val="tx1"/>
              </a:solidFill>
              <a:latin typeface="Times New Roman" pitchFamily="18" charset="0"/>
            </a:endParaRPr>
          </a:p>
          <a:p>
            <a:pPr marL="0" indent="0">
              <a:lnSpc>
                <a:spcPct val="150000"/>
              </a:lnSpc>
              <a:spcBef>
                <a:spcPts val="0"/>
              </a:spcBef>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7239000" cy="4846320"/>
          </a:xfrm>
        </p:spPr>
        <p:txBody>
          <a:bodyPr>
            <a:normAutofit lnSpcReduction="10000"/>
          </a:bodyPr>
          <a:lstStyle/>
          <a:p>
            <a:r>
              <a:rPr lang="ru-RU" dirty="0" smtClean="0"/>
              <a:t>Работу с учащимися</a:t>
            </a:r>
          </a:p>
          <a:p>
            <a:pPr marL="0" indent="0">
              <a:spcBef>
                <a:spcPts val="0"/>
              </a:spcBef>
              <a:buNone/>
            </a:pPr>
            <a:endParaRPr lang="ru-RU" dirty="0" smtClean="0">
              <a:latin typeface="Times New Roman" pitchFamily="18" charset="0"/>
            </a:endParaRPr>
          </a:p>
          <a:p>
            <a:pPr marL="0" indent="0">
              <a:spcBef>
                <a:spcPts val="0"/>
              </a:spcBef>
              <a:buNone/>
            </a:pPr>
            <a:r>
              <a:rPr lang="ru-RU" dirty="0" smtClean="0">
                <a:latin typeface="Times New Roman" pitchFamily="18" charset="0"/>
              </a:rPr>
              <a:t>Индивидуальная работа по изучению личности (анкетирование, рисуночные тесты, игровые ситуации, тренинг и др.).</a:t>
            </a:r>
          </a:p>
          <a:p>
            <a:pPr marL="0" indent="0">
              <a:spcBef>
                <a:spcPts val="0"/>
              </a:spcBef>
              <a:buNone/>
            </a:pPr>
            <a:endParaRPr lang="ru-RU" dirty="0" smtClean="0">
              <a:latin typeface="Times New Roman" pitchFamily="18" charset="0"/>
            </a:endParaRPr>
          </a:p>
          <a:p>
            <a:pPr marL="0" indent="0">
              <a:spcBef>
                <a:spcPts val="0"/>
              </a:spcBef>
            </a:pPr>
            <a:r>
              <a:rPr lang="ru-RU" dirty="0" smtClean="0">
                <a:latin typeface="Times New Roman" pitchFamily="18" charset="0"/>
              </a:rPr>
              <a:t>Работу с педагогами </a:t>
            </a:r>
          </a:p>
          <a:p>
            <a:pPr marL="0" indent="0">
              <a:spcBef>
                <a:spcPts val="0"/>
              </a:spcBef>
              <a:buNone/>
            </a:pPr>
            <a:r>
              <a:rPr lang="ru-RU" dirty="0" smtClean="0">
                <a:latin typeface="Times New Roman" pitchFamily="18" charset="0"/>
              </a:rPr>
              <a:t>Профилактика синдрома эмоционального выгорания (</a:t>
            </a:r>
            <a:r>
              <a:rPr lang="ru-RU" dirty="0" err="1" smtClean="0">
                <a:latin typeface="Times New Roman" pitchFamily="18" charset="0"/>
              </a:rPr>
              <a:t>опросник</a:t>
            </a:r>
            <a:r>
              <a:rPr lang="ru-RU" dirty="0" smtClean="0">
                <a:latin typeface="Times New Roman" pitchFamily="18" charset="0"/>
              </a:rPr>
              <a:t> </a:t>
            </a:r>
            <a:r>
              <a:rPr lang="ru-RU" dirty="0" err="1" smtClean="0">
                <a:latin typeface="Times New Roman" pitchFamily="18" charset="0"/>
              </a:rPr>
              <a:t>Малкина-Пых</a:t>
            </a:r>
            <a:r>
              <a:rPr lang="ru-RU" dirty="0" smtClean="0">
                <a:latin typeface="Times New Roman" pitchFamily="18" charset="0"/>
              </a:rPr>
              <a:t>, </a:t>
            </a:r>
            <a:r>
              <a:rPr lang="ru-RU" dirty="0" err="1" smtClean="0">
                <a:latin typeface="Times New Roman" pitchFamily="18" charset="0"/>
              </a:rPr>
              <a:t>тренинговые</a:t>
            </a:r>
            <a:r>
              <a:rPr lang="ru-RU" dirty="0" smtClean="0">
                <a:latin typeface="Times New Roman" pitchFamily="18" charset="0"/>
              </a:rPr>
              <a:t> занятия, программа </a:t>
            </a:r>
            <a:r>
              <a:rPr lang="ru-RU" dirty="0" err="1" smtClean="0">
                <a:latin typeface="Times New Roman" pitchFamily="18" charset="0"/>
              </a:rPr>
              <a:t>психо-эмоциональной</a:t>
            </a:r>
            <a:r>
              <a:rPr lang="ru-RU" dirty="0" smtClean="0">
                <a:latin typeface="Times New Roman" pitchFamily="18" charset="0"/>
              </a:rPr>
              <a:t> коррекции)</a:t>
            </a: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Новый точечный рисунок.jpg"/>
          <p:cNvPicPr>
            <a:picLocks noGrp="1" noChangeAspect="1"/>
          </p:cNvPicPr>
          <p:nvPr>
            <p:ph idx="1"/>
          </p:nvPr>
        </p:nvPicPr>
        <p:blipFill>
          <a:blip r:embed="rId2" cstate="print"/>
          <a:stretch>
            <a:fillRect/>
          </a:stretch>
        </p:blipFill>
        <p:spPr>
          <a:xfrm>
            <a:off x="395536" y="0"/>
            <a:ext cx="7128792" cy="693784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99176" cy="634082"/>
          </a:xfrm>
        </p:spPr>
        <p:txBody>
          <a:bodyPr>
            <a:normAutofit fontScale="90000"/>
          </a:bodyPr>
          <a:lstStyle/>
          <a:p>
            <a:r>
              <a:rPr lang="ru-RU" dirty="0" smtClean="0">
                <a:solidFill>
                  <a:schemeClr val="tx1"/>
                </a:solidFill>
              </a:rPr>
              <a:t>ВЫЯВЛЕНИЕ СЛУЧАЕВ НАСИЛИЯ</a:t>
            </a:r>
            <a:endParaRPr lang="ru-RU" dirty="0">
              <a:solidFill>
                <a:schemeClr val="tx1"/>
              </a:solidFill>
            </a:endParaRPr>
          </a:p>
        </p:txBody>
      </p:sp>
      <p:sp>
        <p:nvSpPr>
          <p:cNvPr id="3" name="Содержимое 2"/>
          <p:cNvSpPr>
            <a:spLocks noGrp="1"/>
          </p:cNvSpPr>
          <p:nvPr>
            <p:ph idx="1"/>
          </p:nvPr>
        </p:nvSpPr>
        <p:spPr>
          <a:xfrm>
            <a:off x="323528" y="980728"/>
            <a:ext cx="7601272" cy="5493224"/>
          </a:xfrm>
        </p:spPr>
        <p:txBody>
          <a:bodyPr>
            <a:normAutofit fontScale="47500" lnSpcReduction="20000"/>
          </a:bodyPr>
          <a:lstStyle/>
          <a:p>
            <a:r>
              <a:rPr lang="ru-RU" dirty="0" smtClean="0"/>
              <a:t>частные пропуски занятий или прогулы в определенные дни или определенных уроков;</a:t>
            </a:r>
          </a:p>
          <a:p>
            <a:r>
              <a:rPr lang="ru-RU" dirty="0" smtClean="0"/>
              <a:t> опоздания на занятия, отказ от участия во внеурочных мероприятиях без объективных причин или по «надуманным» причинам; </a:t>
            </a:r>
          </a:p>
          <a:p>
            <a:r>
              <a:rPr lang="ru-RU" dirty="0" smtClean="0"/>
              <a:t>частные жалобы на плохое самочувствие на занятиях;</a:t>
            </a:r>
          </a:p>
          <a:p>
            <a:r>
              <a:rPr lang="ru-RU" dirty="0" smtClean="0"/>
              <a:t> замкнутость, уход в себя, избегание друзей, одноклассников, самоизоляция или изоляция со стороны других обучающихся; </a:t>
            </a:r>
          </a:p>
          <a:p>
            <a:r>
              <a:rPr lang="ru-RU" dirty="0" smtClean="0"/>
              <a:t>резкое снижение успеваемости, потеря интереса к учебе и другим занятиям;</a:t>
            </a:r>
          </a:p>
          <a:p>
            <a:r>
              <a:rPr lang="ru-RU" dirty="0" smtClean="0"/>
              <a:t>недоверие к сверстникам и взрослым, низкая самооценка, неуверенность в себе; </a:t>
            </a:r>
          </a:p>
          <a:p>
            <a:r>
              <a:rPr lang="ru-RU" dirty="0" smtClean="0"/>
              <a:t>рассеянность, невнимательность, забывчивость, неспособность </a:t>
            </a:r>
            <a:r>
              <a:rPr lang="ru-RU" dirty="0" err="1" smtClean="0"/>
              <a:t>концетрироваться</a:t>
            </a:r>
            <a:r>
              <a:rPr lang="ru-RU" dirty="0" smtClean="0"/>
              <a:t>; </a:t>
            </a:r>
          </a:p>
          <a:p>
            <a:r>
              <a:rPr lang="ru-RU" dirty="0" smtClean="0"/>
              <a:t>постоянное или частое состояние тревожности, напряженности; </a:t>
            </a:r>
          </a:p>
          <a:p>
            <a:r>
              <a:rPr lang="ru-RU" dirty="0" smtClean="0"/>
              <a:t>пугливость, боязнь громких звуков и резких движений;</a:t>
            </a:r>
          </a:p>
          <a:p>
            <a:r>
              <a:rPr lang="ru-RU" dirty="0" smtClean="0"/>
              <a:t> постоянное или частое плохое настроение, состояние угнетенности, подавленности, или, наоборот, </a:t>
            </a:r>
            <a:r>
              <a:rPr lang="ru-RU" dirty="0" err="1" smtClean="0"/>
              <a:t>гиперактивности</a:t>
            </a:r>
            <a:r>
              <a:rPr lang="ru-RU" dirty="0" smtClean="0"/>
              <a:t>, раздражительности, агрессивности; </a:t>
            </a:r>
          </a:p>
          <a:p>
            <a:r>
              <a:rPr lang="ru-RU" dirty="0" smtClean="0"/>
              <a:t>резкие и беспричинные перепады настроения; </a:t>
            </a:r>
          </a:p>
          <a:p>
            <a:r>
              <a:rPr lang="ru-RU" dirty="0" smtClean="0"/>
              <a:t>частая потеря или порча личных вещей (мобильного телефона, рюкзака, учебников и др.), синяки, ссадины, порванная или измятая одежда;</a:t>
            </a:r>
          </a:p>
          <a:p>
            <a:r>
              <a:rPr lang="ru-RU" dirty="0" smtClean="0"/>
              <a:t> отказ объяснить причины вышеописанных состояний и поведения или явно не правдоподобные объяснения. </a:t>
            </a:r>
          </a:p>
          <a:p>
            <a:pPr>
              <a:buNone/>
            </a:pPr>
            <a:r>
              <a:rPr lang="ru-RU" dirty="0" smtClean="0"/>
              <a:t>Данные список не является исчерпывающим и многие из этих признаков не являются специфическими для насилия.</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7467600" cy="922114"/>
          </a:xfrm>
        </p:spPr>
        <p:txBody>
          <a:bodyPr>
            <a:normAutofit fontScale="90000"/>
          </a:bodyPr>
          <a:lstStyle/>
          <a:p>
            <a:r>
              <a:rPr lang="ru-RU" b="1" dirty="0" smtClean="0">
                <a:solidFill>
                  <a:schemeClr val="tx1"/>
                </a:solidFill>
              </a:rPr>
              <a:t>Действия в случае выявления жестокого обращения</a:t>
            </a:r>
            <a:r>
              <a:rPr lang="ru-RU" dirty="0" smtClean="0">
                <a:solidFill>
                  <a:schemeClr val="tx1"/>
                </a:solidFill>
              </a:rPr>
              <a:t> </a:t>
            </a:r>
            <a:r>
              <a:rPr lang="ru-RU" b="1" dirty="0" smtClean="0">
                <a:solidFill>
                  <a:schemeClr val="tx1"/>
                </a:solidFill>
              </a:rPr>
              <a:t>с детьми</a:t>
            </a:r>
            <a:r>
              <a:rPr lang="ru-RU" dirty="0" smtClean="0">
                <a:solidFill>
                  <a:schemeClr val="tx1"/>
                </a:solidFill>
              </a:rPr>
              <a:t> </a:t>
            </a:r>
            <a:endParaRPr lang="ru-RU" dirty="0">
              <a:solidFill>
                <a:schemeClr val="tx1"/>
              </a:solidFill>
            </a:endParaRPr>
          </a:p>
        </p:txBody>
      </p:sp>
      <p:sp>
        <p:nvSpPr>
          <p:cNvPr id="3" name="Содержимое 2"/>
          <p:cNvSpPr>
            <a:spLocks noGrp="1"/>
          </p:cNvSpPr>
          <p:nvPr>
            <p:ph idx="1"/>
          </p:nvPr>
        </p:nvSpPr>
        <p:spPr>
          <a:xfrm>
            <a:off x="323528" y="1580800"/>
            <a:ext cx="7601272" cy="5277200"/>
          </a:xfrm>
        </p:spPr>
        <p:txBody>
          <a:bodyPr>
            <a:noAutofit/>
          </a:bodyPr>
          <a:lstStyle/>
          <a:p>
            <a:pPr>
              <a:buNone/>
            </a:pPr>
            <a:r>
              <a:rPr lang="ru-RU" sz="1400" b="1" dirty="0" smtClean="0">
                <a:latin typeface="Times New Roman" pitchFamily="18" charset="0"/>
                <a:cs typeface="Times New Roman" pitchFamily="18" charset="0"/>
              </a:rPr>
              <a:t>Классный руководитель:</a:t>
            </a:r>
          </a:p>
          <a:p>
            <a:pPr>
              <a:buNone/>
            </a:pPr>
            <a:r>
              <a:rPr lang="ru-RU" sz="1400" dirty="0" smtClean="0"/>
              <a:t> Сообщение социальному педагогу и администрации ОУ о выявленном случае жестокого обращения.</a:t>
            </a:r>
          </a:p>
          <a:p>
            <a:pPr>
              <a:buNone/>
            </a:pPr>
            <a:r>
              <a:rPr lang="ru-RU" sz="1400" dirty="0" smtClean="0"/>
              <a:t>Предоставление всей информации, касающейся ребенка и его семьи, которая может помочь при планировании дальнейших действий.</a:t>
            </a:r>
          </a:p>
          <a:p>
            <a:pPr>
              <a:buNone/>
            </a:pPr>
            <a:r>
              <a:rPr lang="ru-RU" sz="1400" dirty="0" smtClean="0"/>
              <a:t>Оказание моральной поддержки ребенку.</a:t>
            </a:r>
          </a:p>
          <a:p>
            <a:pPr>
              <a:buNone/>
            </a:pPr>
            <a:r>
              <a:rPr lang="ru-RU" sz="1400" b="1" dirty="0" smtClean="0"/>
              <a:t>Социальный педагог:</a:t>
            </a:r>
          </a:p>
          <a:p>
            <a:pPr>
              <a:buNone/>
            </a:pPr>
            <a:r>
              <a:rPr lang="ru-RU" sz="1400" dirty="0" smtClean="0"/>
              <a:t> Уведомление ОДН УВД о выявленном факте.  </a:t>
            </a:r>
          </a:p>
          <a:p>
            <a:pPr>
              <a:buNone/>
            </a:pPr>
            <a:r>
              <a:rPr lang="ru-RU" sz="1400" dirty="0" smtClean="0"/>
              <a:t> Составление социально-педагогической характеристики семьи.</a:t>
            </a:r>
          </a:p>
          <a:p>
            <a:pPr>
              <a:buNone/>
            </a:pPr>
            <a:r>
              <a:rPr lang="ru-RU" sz="1400" dirty="0" smtClean="0"/>
              <a:t> Составление индивидуального плана работы с ребенком и/или с семьей.</a:t>
            </a:r>
          </a:p>
          <a:p>
            <a:pPr>
              <a:buNone/>
            </a:pPr>
            <a:r>
              <a:rPr lang="ru-RU" sz="1400" dirty="0" smtClean="0"/>
              <a:t> Отчет о проведенной работе по выявленному факту жестокого обращения.</a:t>
            </a:r>
          </a:p>
          <a:p>
            <a:pPr>
              <a:buNone/>
            </a:pPr>
            <a:r>
              <a:rPr lang="ru-RU" sz="1400" b="1" dirty="0" smtClean="0"/>
              <a:t>Педагог-психолог:</a:t>
            </a:r>
          </a:p>
          <a:p>
            <a:pPr>
              <a:buNone/>
            </a:pPr>
            <a:r>
              <a:rPr lang="ru-RU" sz="1400" dirty="0" smtClean="0"/>
              <a:t> Составление </a:t>
            </a:r>
            <a:r>
              <a:rPr lang="ru-RU" sz="1400" dirty="0" err="1" smtClean="0"/>
              <a:t>психолоической</a:t>
            </a:r>
            <a:r>
              <a:rPr lang="ru-RU" sz="1400" dirty="0" smtClean="0"/>
              <a:t> характеристики на ребенка, подвергшегося жестокому обращению.</a:t>
            </a:r>
          </a:p>
          <a:p>
            <a:pPr>
              <a:buNone/>
            </a:pPr>
            <a:r>
              <a:rPr lang="ru-RU" sz="1400" dirty="0" smtClean="0"/>
              <a:t> Рекомендации учителям-предметникам и классным руководителям по организации индивидуального подхода в работе с ребенком.</a:t>
            </a:r>
          </a:p>
          <a:p>
            <a:pPr>
              <a:buNone/>
            </a:pPr>
            <a:r>
              <a:rPr lang="ru-RU" sz="1400" dirty="0" smtClean="0"/>
              <a:t> Оказание  экстренной  помощи  (индивидуальное консультирование ребенка).</a:t>
            </a:r>
          </a:p>
          <a:p>
            <a:pPr>
              <a:buNone/>
            </a:pPr>
            <a:r>
              <a:rPr lang="ru-RU" sz="1400" dirty="0" smtClean="0"/>
              <a:t>Длительное сопровождение (</a:t>
            </a:r>
            <a:r>
              <a:rPr lang="ru-RU" sz="1400" dirty="0" err="1" smtClean="0"/>
              <a:t>арт</a:t>
            </a:r>
            <a:r>
              <a:rPr lang="ru-RU" sz="1400" dirty="0" smtClean="0"/>
              <a:t>- терапия, песочная терапия, и др.).</a:t>
            </a:r>
          </a:p>
          <a:p>
            <a:pPr>
              <a:buNone/>
            </a:pPr>
            <a:r>
              <a:rPr lang="ru-RU" sz="1400" dirty="0" smtClean="0"/>
              <a:t/>
            </a:r>
            <a:br>
              <a:rPr lang="ru-RU" sz="1400" dirty="0" smtClean="0"/>
            </a:br>
            <a:endParaRPr lang="ru-RU"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0"/>
            <a:ext cx="7239000" cy="576064"/>
          </a:xfrm>
        </p:spPr>
        <p:txBody>
          <a:bodyPr>
            <a:normAutofit fontScale="90000"/>
          </a:bodyPr>
          <a:lstStyle/>
          <a:p>
            <a:r>
              <a:rPr lang="ru-RU" dirty="0" smtClean="0">
                <a:solidFill>
                  <a:schemeClr val="tx1"/>
                </a:solidFill>
              </a:rPr>
              <a:t>Заключение</a:t>
            </a:r>
            <a:endParaRPr lang="ru-RU" dirty="0">
              <a:solidFill>
                <a:schemeClr val="tx1"/>
              </a:solidFill>
            </a:endParaRPr>
          </a:p>
        </p:txBody>
      </p:sp>
      <p:sp>
        <p:nvSpPr>
          <p:cNvPr id="3" name="Содержимое 2"/>
          <p:cNvSpPr>
            <a:spLocks noGrp="1"/>
          </p:cNvSpPr>
          <p:nvPr>
            <p:ph idx="1"/>
          </p:nvPr>
        </p:nvSpPr>
        <p:spPr>
          <a:xfrm>
            <a:off x="395536" y="548680"/>
            <a:ext cx="7239000" cy="4990336"/>
          </a:xfrm>
        </p:spPr>
        <p:txBody>
          <a:bodyPr>
            <a:noAutofit/>
          </a:bodyPr>
          <a:lstStyle/>
          <a:p>
            <a:pPr marL="0" indent="0">
              <a:lnSpc>
                <a:spcPct val="170000"/>
              </a:lnSpc>
              <a:spcBef>
                <a:spcPts val="0"/>
              </a:spcBef>
              <a:buNone/>
            </a:pPr>
            <a:r>
              <a:rPr lang="ru-RU" sz="1400" dirty="0" smtClean="0">
                <a:latin typeface="Times New Roman" pitchFamily="18" charset="0"/>
                <a:cs typeface="Times New Roman" pitchFamily="18" charset="0"/>
              </a:rPr>
              <a:t>Проблема насилия в семье является одной из самых актуальных на сегодняшний день. Суметь вовремя предотвратить насилие над ребенком или помочь уже пострадавшему, значит спасти его от саморазрушения, спасти его будущее. Насилие над ребенком ведет к таким проблемам как детский и подростковый алкоголизм, наркомания, асоциальное поведение, бродяжничество. К полному разрушению психического и физического здоровья ребенка. </a:t>
            </a:r>
          </a:p>
          <a:p>
            <a:pPr marL="0" indent="0">
              <a:lnSpc>
                <a:spcPct val="170000"/>
              </a:lnSpc>
              <a:spcBef>
                <a:spcPts val="0"/>
              </a:spcBef>
              <a:buNone/>
            </a:pPr>
            <a:r>
              <a:rPr lang="ru-RU" sz="1400" dirty="0" smtClean="0">
                <a:latin typeface="Times New Roman" pitchFamily="18" charset="0"/>
                <a:cs typeface="Times New Roman" pitchFamily="18" charset="0"/>
              </a:rPr>
              <a:t> Поэтому необходима система социальной профилактики семейного насилия.  Основными элементами этой системы являются: законодательная база и нормативно-правовое обеспечение системы; службы помощи, профилактики и реабилитации; объекты участия; субъекты воздействия; программы профилактики и реабилитации; управление системой. Все эти элементы должны быть взаимосвязаны и направлены на достижение общих целей - предотвращение насилия над детьми, оказание помощи ребёнку и семье, оказавшимся в трудной жизненной ситуации.</a:t>
            </a:r>
          </a:p>
          <a:p>
            <a:pPr marL="0" indent="0">
              <a:lnSpc>
                <a:spcPct val="170000"/>
              </a:lnSpc>
              <a:spcBef>
                <a:spcPts val="0"/>
              </a:spcBef>
              <a:buNone/>
            </a:pPr>
            <a:r>
              <a:rPr lang="ru-RU" sz="1400" dirty="0" smtClean="0">
                <a:latin typeface="Times New Roman" pitchFamily="18" charset="0"/>
                <a:cs typeface="Times New Roman" pitchFamily="18" charset="0"/>
              </a:rPr>
              <a:t>Специалисты по социальной работе, врачи, педагоги и психологи, работая по специальным программам, могут восстановить у детей и подростков уважение к себе, как к личности, повысить уверенность и защитные качества, утверждая, таким образом, право каждого человека, в том числе детей и подростков, на здоровье и безопасность.</a:t>
            </a:r>
          </a:p>
          <a:p>
            <a:endParaRPr lang="ru-RU" sz="1400" dirty="0" smtClean="0"/>
          </a:p>
          <a:p>
            <a:pPr>
              <a:buNone/>
            </a:pPr>
            <a:endParaRPr lang="ru-RU"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74638"/>
            <a:ext cx="7025208" cy="418058"/>
          </a:xfrm>
        </p:spPr>
        <p:txBody>
          <a:bodyPr>
            <a:normAutofit fontScale="90000"/>
          </a:bodyPr>
          <a:lstStyle/>
          <a:p>
            <a:r>
              <a:rPr lang="ru-RU" dirty="0" smtClean="0">
                <a:solidFill>
                  <a:schemeClr val="tx1"/>
                </a:solidFill>
              </a:rPr>
              <a:t>Список литературы</a:t>
            </a:r>
            <a:endParaRPr lang="ru-RU" dirty="0">
              <a:solidFill>
                <a:schemeClr val="tx1"/>
              </a:solidFill>
            </a:endParaRPr>
          </a:p>
        </p:txBody>
      </p:sp>
      <p:sp>
        <p:nvSpPr>
          <p:cNvPr id="3" name="Содержимое 2"/>
          <p:cNvSpPr>
            <a:spLocks noGrp="1"/>
          </p:cNvSpPr>
          <p:nvPr>
            <p:ph idx="1"/>
          </p:nvPr>
        </p:nvSpPr>
        <p:spPr>
          <a:xfrm>
            <a:off x="467544" y="692696"/>
            <a:ext cx="7776864" cy="6165304"/>
          </a:xfrm>
        </p:spPr>
        <p:txBody>
          <a:bodyPr>
            <a:normAutofit/>
          </a:bodyPr>
          <a:lstStyle/>
          <a:p>
            <a:r>
              <a:rPr lang="ru-RU" sz="1200" dirty="0" smtClean="0"/>
              <a:t>Конвенция о правах ребёнка. Сборник нормативно – правовых актов Министерство образования и науки УР, 2007.</a:t>
            </a:r>
          </a:p>
          <a:p>
            <a:r>
              <a:rPr lang="ru-RU" sz="1200" dirty="0" smtClean="0"/>
              <a:t>Конституция РФ. Сборник нормативно – правовых актов Министерство образования и науки УР, 2007.</a:t>
            </a:r>
          </a:p>
          <a:p>
            <a:r>
              <a:rPr lang="ru-RU" sz="1200" dirty="0" smtClean="0"/>
              <a:t>Конституция УР. Сборник нормативно – правовых актов Министерство образования и науки УР, 2007.</a:t>
            </a:r>
          </a:p>
          <a:p>
            <a:r>
              <a:rPr lang="ru-RU" sz="1200" dirty="0" smtClean="0"/>
              <a:t>Закон РФ « Об образовании». – М.: ТК </a:t>
            </a:r>
            <a:r>
              <a:rPr lang="ru-RU" sz="1200" dirty="0" err="1" smtClean="0"/>
              <a:t>Велби</a:t>
            </a:r>
            <a:r>
              <a:rPr lang="ru-RU" sz="1200" dirty="0" smtClean="0"/>
              <a:t>, Изд. Проспект, 2007. – 48с.</a:t>
            </a:r>
          </a:p>
          <a:p>
            <a:r>
              <a:rPr lang="ru-RU" sz="1200" dirty="0" smtClean="0"/>
              <a:t>Семейный Кодекс РФ. – М.: Проспект, 2009. – 64с.</a:t>
            </a:r>
          </a:p>
          <a:p>
            <a:r>
              <a:rPr lang="ru-RU" sz="1200" dirty="0" smtClean="0"/>
              <a:t>Уголовный Кодекс РФ. – М.: Изд. «Омега-Л», 2010. – 159с.</a:t>
            </a:r>
          </a:p>
          <a:p>
            <a:r>
              <a:rPr lang="ru-RU" sz="1200" dirty="0" smtClean="0"/>
              <a:t>Кодекс РФ об административных правонарушениях (по состоянию на 1 февраля 200 года). – Новосибирск: </a:t>
            </a:r>
            <a:r>
              <a:rPr lang="ru-RU" sz="1200" dirty="0" err="1" smtClean="0"/>
              <a:t>Сиб.унив.изд-во</a:t>
            </a:r>
            <a:r>
              <a:rPr lang="ru-RU" sz="1200" dirty="0" smtClean="0"/>
              <a:t>, 2010. – 336с.</a:t>
            </a:r>
          </a:p>
          <a:p>
            <a:endParaRPr lang="ru-RU" sz="1200" dirty="0" smtClean="0"/>
          </a:p>
          <a:p>
            <a:r>
              <a:rPr lang="ru-RU" sz="1200" dirty="0" err="1" smtClean="0"/>
              <a:t>Амерханова</a:t>
            </a:r>
            <a:r>
              <a:rPr lang="ru-RU" sz="1200" dirty="0" smtClean="0"/>
              <a:t> С.А. Методическое пособие по проведению внеклассных мероприятий по программе «Школа без насилия». Бишкек, 2013.</a:t>
            </a:r>
          </a:p>
          <a:p>
            <a:r>
              <a:rPr lang="ru-RU" sz="1200" dirty="0" smtClean="0"/>
              <a:t>Жестокое обращение с детьми: диагностика, коррекция, профилакти8 </a:t>
            </a:r>
            <a:r>
              <a:rPr lang="ru-RU" sz="1200" dirty="0" err="1" smtClean="0"/>
              <a:t>ка</a:t>
            </a:r>
            <a:r>
              <a:rPr lang="ru-RU" sz="1200" dirty="0" smtClean="0"/>
              <a:t>. Методическое руководство для врачей, психологов, педагогов, социаль8 </a:t>
            </a:r>
            <a:r>
              <a:rPr lang="ru-RU" sz="1200" dirty="0" err="1" smtClean="0"/>
              <a:t>ных</a:t>
            </a:r>
            <a:r>
              <a:rPr lang="ru-RU" sz="1200" dirty="0" smtClean="0"/>
              <a:t> работников и студентов вузов / Авторы8составители М.В. Земляных, Е.С. </a:t>
            </a:r>
            <a:r>
              <a:rPr lang="ru-RU" sz="1200" dirty="0" err="1" smtClean="0"/>
              <a:t>Заиченко</a:t>
            </a:r>
            <a:r>
              <a:rPr lang="ru-RU" sz="1200" dirty="0" smtClean="0"/>
              <a:t>. Б.: 2000.</a:t>
            </a:r>
          </a:p>
          <a:p>
            <a:r>
              <a:rPr lang="ru-RU" sz="1200" dirty="0" smtClean="0"/>
              <a:t>Кривцова С.В. </a:t>
            </a:r>
            <a:r>
              <a:rPr lang="ru-RU" sz="1200" dirty="0" err="1" smtClean="0"/>
              <a:t>Буллинг</a:t>
            </a:r>
            <a:r>
              <a:rPr lang="ru-RU" sz="1200" dirty="0" smtClean="0"/>
              <a:t> в школе </a:t>
            </a:r>
            <a:r>
              <a:rPr lang="ru-RU" sz="1200" dirty="0" err="1" smtClean="0"/>
              <a:t>vs</a:t>
            </a:r>
            <a:r>
              <a:rPr lang="ru-RU" sz="1200" dirty="0" smtClean="0"/>
              <a:t> сплоченность неравнодушных / Ор8 </a:t>
            </a:r>
            <a:r>
              <a:rPr lang="ru-RU" sz="1200" dirty="0" err="1" smtClean="0"/>
              <a:t>ганизационная</a:t>
            </a:r>
            <a:r>
              <a:rPr lang="ru-RU" sz="1200" dirty="0" smtClean="0"/>
              <a:t> культура ОУ для решения проблем дисциплины и противосто8 </a:t>
            </a:r>
            <a:r>
              <a:rPr lang="ru-RU" sz="1200" dirty="0" err="1" smtClean="0"/>
              <a:t>яния</a:t>
            </a:r>
            <a:r>
              <a:rPr lang="ru-RU" sz="1200" dirty="0" smtClean="0"/>
              <a:t> насилию. М.: Федеральный институт развития образования, 2011.</a:t>
            </a:r>
          </a:p>
          <a:p>
            <a:r>
              <a:rPr lang="ru-RU" sz="1200" dirty="0" smtClean="0"/>
              <a:t>Малкина"Пых И.Г. Психология поведения жертвы. М.: </a:t>
            </a:r>
            <a:r>
              <a:rPr lang="ru-RU" sz="1200" dirty="0" err="1" smtClean="0"/>
              <a:t>Эксмо</a:t>
            </a:r>
            <a:r>
              <a:rPr lang="ru-RU" sz="1200" dirty="0" smtClean="0"/>
              <a:t>, 2006</a:t>
            </a:r>
          </a:p>
          <a:p>
            <a:r>
              <a:rPr lang="ru-RU" sz="1200" dirty="0" smtClean="0"/>
              <a:t>Предотвращение насилия в образовательных учреждениях. Методическое пособие для педагогических работников / Бюро ЮНЕСКО в Москве, 2015</a:t>
            </a:r>
          </a:p>
          <a:p>
            <a:r>
              <a:rPr lang="ru-RU" sz="1200" dirty="0" smtClean="0"/>
              <a:t>Учебная программа первичной профилактики насилия в школе. Дет8 </a:t>
            </a:r>
            <a:r>
              <a:rPr lang="ru-RU" sz="1200" dirty="0" err="1" smtClean="0"/>
              <a:t>ский</a:t>
            </a:r>
            <a:r>
              <a:rPr lang="ru-RU" sz="1200" dirty="0" smtClean="0"/>
              <a:t> фонд ООН (ЮНИСЕФ) в Республике Казахстан и др. Астана, 2014. URL: http://unicef.kz/publication. html?id=127.</a:t>
            </a:r>
          </a:p>
          <a:p>
            <a:r>
              <a:rPr lang="ru-RU" sz="1200" dirty="0" smtClean="0"/>
              <a:t>. Школьные службы примирения. Методы, исследования, процедуры / Сборник материалов. М., 2012. URL: http://www.conflictu.net/upload/iblock/ 55a/</a:t>
            </a:r>
            <a:r>
              <a:rPr lang="ru-RU" sz="1200" dirty="0" err="1" smtClean="0"/>
              <a:t>shkoln_slujby_print.pdf</a:t>
            </a:r>
            <a:r>
              <a:rPr lang="ru-RU" sz="1200" dirty="0" smtClean="0"/>
              <a:t>.</a:t>
            </a:r>
            <a:endParaRPr lang="ru-RU"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Нормативные документы</a:t>
            </a:r>
            <a:endParaRPr lang="ru-RU" dirty="0">
              <a:solidFill>
                <a:schemeClr val="tx1"/>
              </a:solidFill>
            </a:endParaRPr>
          </a:p>
        </p:txBody>
      </p:sp>
      <p:sp>
        <p:nvSpPr>
          <p:cNvPr id="3" name="Содержимое 2"/>
          <p:cNvSpPr>
            <a:spLocks noGrp="1"/>
          </p:cNvSpPr>
          <p:nvPr>
            <p:ph idx="1"/>
          </p:nvPr>
        </p:nvSpPr>
        <p:spPr/>
        <p:txBody>
          <a:bodyPr>
            <a:normAutofit fontScale="85000" lnSpcReduction="20000"/>
          </a:bodyPr>
          <a:lstStyle/>
          <a:p>
            <a:pPr marL="0" indent="0">
              <a:spcBef>
                <a:spcPts val="0"/>
              </a:spcBef>
              <a:buNone/>
            </a:pPr>
            <a:r>
              <a:rPr lang="ru-RU" dirty="0" smtClean="0"/>
              <a:t>В целях защиты прав детей в Российской Федерации предусмотрено :</a:t>
            </a:r>
          </a:p>
          <a:p>
            <a:pPr marL="0" indent="0">
              <a:spcBef>
                <a:spcPts val="0"/>
              </a:spcBef>
              <a:buNone/>
            </a:pPr>
            <a:endParaRPr lang="ru-RU" dirty="0" smtClean="0"/>
          </a:p>
          <a:p>
            <a:pPr marL="0" indent="0">
              <a:spcBef>
                <a:spcPts val="0"/>
              </a:spcBef>
            </a:pPr>
            <a:r>
              <a:rPr lang="ru-RU" dirty="0" smtClean="0"/>
              <a:t>Федеральный закон "Об основных гарантиях прав ребенка в Российской Федерации" от 24.07.1998 N 124-ФЗ (последняя редакция)</a:t>
            </a:r>
          </a:p>
          <a:p>
            <a:pPr marL="0" indent="0">
              <a:spcBef>
                <a:spcPts val="0"/>
              </a:spcBef>
            </a:pPr>
            <a:endParaRPr lang="ru-RU" dirty="0" smtClean="0"/>
          </a:p>
          <a:p>
            <a:pPr marL="0" indent="0">
              <a:spcBef>
                <a:spcPts val="0"/>
              </a:spcBef>
            </a:pPr>
            <a:r>
              <a:rPr lang="ru-RU" dirty="0" smtClean="0"/>
              <a:t>Конвенция о правах ребенка (1989 г.)</a:t>
            </a:r>
          </a:p>
          <a:p>
            <a:pPr marL="0" indent="0">
              <a:spcBef>
                <a:spcPts val="0"/>
              </a:spcBef>
            </a:pPr>
            <a:endParaRPr lang="ru-RU" dirty="0" smtClean="0"/>
          </a:p>
          <a:p>
            <a:pPr marL="0" indent="0">
              <a:spcBef>
                <a:spcPts val="0"/>
              </a:spcBef>
            </a:pPr>
            <a:r>
              <a:rPr lang="ru-RU" dirty="0" smtClean="0"/>
              <a:t> ФЗ «Об образовании в РФ» (2012 г.) </a:t>
            </a:r>
          </a:p>
          <a:p>
            <a:pPr marL="0" indent="0">
              <a:spcBef>
                <a:spcPts val="0"/>
              </a:spcBef>
            </a:pPr>
            <a:endParaRPr lang="ru-RU" dirty="0" smtClean="0"/>
          </a:p>
          <a:p>
            <a:pPr marL="0" indent="0">
              <a:spcBef>
                <a:spcPts val="0"/>
              </a:spcBef>
            </a:pPr>
            <a:r>
              <a:rPr lang="ru-RU" dirty="0" smtClean="0"/>
              <a:t>124-ФЗ Семейный Кодекс РФ (1995 г.) </a:t>
            </a:r>
          </a:p>
          <a:p>
            <a:pPr marL="0" indent="0">
              <a:spcBef>
                <a:spcPts val="0"/>
              </a:spcBef>
            </a:pPr>
            <a:endParaRPr lang="ru-RU" dirty="0" smtClean="0"/>
          </a:p>
          <a:p>
            <a:pPr marL="0" indent="0">
              <a:spcBef>
                <a:spcPts val="0"/>
              </a:spcBef>
            </a:pPr>
            <a:r>
              <a:rPr lang="ru-RU" dirty="0" smtClean="0"/>
              <a:t>223-ФЗ Уголовный Кодекс РФ </a:t>
            </a:r>
          </a:p>
          <a:p>
            <a:pPr marL="0" indent="0">
              <a:spcBef>
                <a:spcPts val="0"/>
              </a:spcBef>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chemeClr val="tx1"/>
                </a:solidFill>
              </a:rPr>
              <a:t>Актуальность проблемы насилия</a:t>
            </a:r>
            <a:endParaRPr lang="ru-RU" dirty="0">
              <a:solidFill>
                <a:schemeClr val="tx1"/>
              </a:solidFill>
            </a:endParaRPr>
          </a:p>
        </p:txBody>
      </p:sp>
      <p:sp>
        <p:nvSpPr>
          <p:cNvPr id="3" name="Содержимое 2"/>
          <p:cNvSpPr>
            <a:spLocks noGrp="1"/>
          </p:cNvSpPr>
          <p:nvPr>
            <p:ph idx="1"/>
          </p:nvPr>
        </p:nvSpPr>
        <p:spPr/>
        <p:txBody>
          <a:bodyPr>
            <a:normAutofit fontScale="55000" lnSpcReduction="20000"/>
          </a:bodyPr>
          <a:lstStyle/>
          <a:p>
            <a:pPr marL="0" indent="450000" algn="just">
              <a:lnSpc>
                <a:spcPct val="160000"/>
              </a:lnSpc>
              <a:spcBef>
                <a:spcPts val="0"/>
              </a:spcBef>
              <a:buNone/>
            </a:pPr>
            <a:r>
              <a:rPr lang="ru-RU" sz="2900" dirty="0" smtClean="0">
                <a:latin typeface="Times New Roman" pitchFamily="18" charset="0"/>
                <a:cs typeface="Times New Roman" pitchFamily="18" charset="0"/>
              </a:rPr>
              <a:t>Проблема обеспечения для всех детей благоприятных условий жизни, развития и воспитания, гарантий защищенного детства, свободного от жестокости и насилия – одна из главных задач социальной политики государства.</a:t>
            </a:r>
          </a:p>
          <a:p>
            <a:pPr marL="0" indent="450000" algn="just">
              <a:lnSpc>
                <a:spcPct val="160000"/>
              </a:lnSpc>
              <a:spcBef>
                <a:spcPts val="0"/>
              </a:spcBef>
              <a:buNone/>
            </a:pPr>
            <a:r>
              <a:rPr lang="ru-RU" sz="2900" dirty="0" smtClean="0">
                <a:latin typeface="Times New Roman" pitchFamily="18" charset="0"/>
                <a:cs typeface="Times New Roman" pitchFamily="18" charset="0"/>
              </a:rPr>
              <a:t>Актуальность решения проблемы жестокого обращения с детьми и подростками усилилась в связи с кризисными явлениями в экономике, ростом безработицы, усугубившимся экономическим положением многих семей. В сегодняшней России жестокое обращение с детьми носит множество форм, включая физическое, сексуальное и эмоциональное насилие, лишение детей должного ухода, а также сексуальную эксплуатацию несовершеннолетних. Все это имеет самые серьезные последствия для здоровья и развития, как самих детей, так и благополучия семьи, общества в целом. Эта проблема носит сложный и болезненный характер.</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КЛАССИФИКАЦИЯ НАСИЛИЯ</a:t>
            </a:r>
            <a:endParaRPr lang="ru-RU" dirty="0">
              <a:solidFill>
                <a:schemeClr val="tx1"/>
              </a:solidFill>
            </a:endParaRPr>
          </a:p>
        </p:txBody>
      </p:sp>
      <p:sp>
        <p:nvSpPr>
          <p:cNvPr id="3" name="Содержимое 2"/>
          <p:cNvSpPr>
            <a:spLocks noGrp="1"/>
          </p:cNvSpPr>
          <p:nvPr>
            <p:ph idx="1"/>
          </p:nvPr>
        </p:nvSpPr>
        <p:spPr/>
        <p:txBody>
          <a:bodyPr>
            <a:normAutofit/>
          </a:bodyPr>
          <a:lstStyle/>
          <a:p>
            <a:pPr marL="0" indent="0" algn="just">
              <a:lnSpc>
                <a:spcPct val="150000"/>
              </a:lnSpc>
              <a:spcBef>
                <a:spcPts val="0"/>
              </a:spcBef>
              <a:buNone/>
            </a:pPr>
            <a:r>
              <a:rPr lang="ru-RU" sz="1400" dirty="0" smtClean="0">
                <a:latin typeface="Times New Roman" pitchFamily="18" charset="0"/>
                <a:cs typeface="Times New Roman" pitchFamily="18" charset="0"/>
              </a:rPr>
              <a:t>В настоящее время разработано несколько типологий насилия, но не одна из них не является полной, отражающей все виды, формы, проявления и характер насилия.</a:t>
            </a:r>
          </a:p>
          <a:p>
            <a:pPr marL="0" indent="0" algn="just">
              <a:lnSpc>
                <a:spcPct val="150000"/>
              </a:lnSpc>
              <a:spcBef>
                <a:spcPts val="0"/>
              </a:spcBef>
              <a:buNone/>
            </a:pPr>
            <a:r>
              <a:rPr lang="ru-RU" sz="1400" dirty="0" smtClean="0">
                <a:latin typeface="Times New Roman" pitchFamily="18" charset="0"/>
                <a:cs typeface="Times New Roman" pitchFamily="18" charset="0"/>
              </a:rPr>
              <a:t>Обобщая существующие классификации насилия, разработанные как в рамках международных исследований, так и российскими учеными, можно выделить следующие виды насилия:</a:t>
            </a:r>
          </a:p>
          <a:p>
            <a:pPr marL="0" indent="0" algn="just">
              <a:lnSpc>
                <a:spcPct val="150000"/>
              </a:lnSpc>
              <a:spcBef>
                <a:spcPts val="0"/>
              </a:spcBef>
            </a:pPr>
            <a:r>
              <a:rPr lang="ru-RU" dirty="0" smtClean="0">
                <a:latin typeface="Times New Roman" pitchFamily="18" charset="0"/>
                <a:cs typeface="Times New Roman" pitchFamily="18" charset="0"/>
              </a:rPr>
              <a:t>Физическое насилие</a:t>
            </a:r>
          </a:p>
          <a:p>
            <a:pPr marL="0" indent="0" algn="just">
              <a:lnSpc>
                <a:spcPct val="150000"/>
              </a:lnSpc>
              <a:spcBef>
                <a:spcPts val="0"/>
              </a:spcBef>
            </a:pPr>
            <a:r>
              <a:rPr lang="ru-RU" dirty="0" smtClean="0">
                <a:latin typeface="Times New Roman" pitchFamily="18" charset="0"/>
                <a:cs typeface="Times New Roman" pitchFamily="18" charset="0"/>
              </a:rPr>
              <a:t>Психологическое насилие</a:t>
            </a:r>
          </a:p>
          <a:p>
            <a:pPr marL="0" indent="0" algn="just">
              <a:lnSpc>
                <a:spcPct val="150000"/>
              </a:lnSpc>
              <a:spcBef>
                <a:spcPts val="0"/>
              </a:spcBef>
            </a:pPr>
            <a:r>
              <a:rPr lang="ru-RU" dirty="0" smtClean="0">
                <a:latin typeface="Times New Roman" pitchFamily="18" charset="0"/>
                <a:cs typeface="Times New Roman" pitchFamily="18" charset="0"/>
              </a:rPr>
              <a:t>Сексуальное насилие</a:t>
            </a:r>
          </a:p>
          <a:p>
            <a:pPr marL="0" indent="0" algn="just">
              <a:lnSpc>
                <a:spcPct val="150000"/>
              </a:lnSpc>
              <a:spcBef>
                <a:spcPts val="0"/>
              </a:spcBef>
            </a:pPr>
            <a:r>
              <a:rPr lang="ru-RU" dirty="0" smtClean="0">
                <a:latin typeface="Times New Roman" pitchFamily="18" charset="0"/>
                <a:cs typeface="Times New Roman" pitchFamily="18" charset="0"/>
              </a:rPr>
              <a:t>Пренебрежение</a:t>
            </a:r>
          </a:p>
          <a:p>
            <a:pPr marL="0" indent="0" algn="just">
              <a:lnSpc>
                <a:spcPct val="150000"/>
              </a:lnSpc>
              <a:spcBef>
                <a:spcPts val="0"/>
              </a:spcBef>
            </a:pPr>
            <a:endParaRPr lang="ru-RU" sz="1600" dirty="0" smtClean="0">
              <a:latin typeface="Times New Roman" pitchFamily="18" charset="0"/>
              <a:cs typeface="Times New Roman" pitchFamily="18" charset="0"/>
            </a:endParaRPr>
          </a:p>
        </p:txBody>
      </p:sp>
      <p:pic>
        <p:nvPicPr>
          <p:cNvPr id="4" name="Рисунок 3" descr="Malchik-zakryvayet-litso.jpg"/>
          <p:cNvPicPr>
            <a:picLocks noChangeAspect="1"/>
          </p:cNvPicPr>
          <p:nvPr/>
        </p:nvPicPr>
        <p:blipFill>
          <a:blip r:embed="rId2" cstate="print"/>
          <a:stretch>
            <a:fillRect/>
          </a:stretch>
        </p:blipFill>
        <p:spPr>
          <a:xfrm>
            <a:off x="4644008" y="3717032"/>
            <a:ext cx="4249103" cy="284273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62500" lnSpcReduction="20000"/>
          </a:bodyPr>
          <a:lstStyle/>
          <a:p>
            <a:r>
              <a:rPr lang="ru-RU" b="1" dirty="0" smtClean="0"/>
              <a:t>ФИЗИЧЕСКОЕ НАСИЛИЕ</a:t>
            </a:r>
            <a:r>
              <a:rPr lang="ru-RU" dirty="0" smtClean="0"/>
              <a:t> - это любое неслучайное нанесение повреждения другому лицу. </a:t>
            </a:r>
            <a:br>
              <a:rPr lang="ru-RU" dirty="0" smtClean="0"/>
            </a:br>
            <a:r>
              <a:rPr lang="ru-RU" dirty="0" smtClean="0"/>
              <a:t>По статистике, ежегодно в России около 100 тысяч детей убегают из дома. Каждый год около 2 тысяч детей пытаются покончить с собой из-за надругательства над ними в семье. </a:t>
            </a:r>
          </a:p>
          <a:p>
            <a:r>
              <a:rPr lang="ru-RU" b="1" dirty="0" smtClean="0"/>
              <a:t>СЕКСУАЛЬНОЕ НАСИЛИЕ</a:t>
            </a:r>
            <a:r>
              <a:rPr lang="ru-RU" dirty="0" smtClean="0"/>
              <a:t> – использование человека другим лицом с применением насильственных действий (физического, психического или экономического воздействия) для получения сексуального удовлетворения. </a:t>
            </a:r>
            <a:br>
              <a:rPr lang="ru-RU" dirty="0" smtClean="0"/>
            </a:br>
            <a:r>
              <a:rPr lang="ru-RU" dirty="0" smtClean="0"/>
              <a:t>Включает: сексуальное домогательство, принуждение к обнажению, принуждение к сексу, принуждение к неприемлемым формам секса (анальный секс, вовлечение в оргии и т.п.). Обязательный юридический квалифицирующий признак изнасилования: насилие или угроза его совершения, либо беспомощное состояние потерпевшей.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7239000" cy="5691032"/>
          </a:xfrm>
        </p:spPr>
        <p:txBody>
          <a:bodyPr>
            <a:normAutofit fontScale="55000" lnSpcReduction="20000"/>
          </a:bodyPr>
          <a:lstStyle/>
          <a:p>
            <a:r>
              <a:rPr lang="ru-RU" b="1" dirty="0" smtClean="0">
                <a:latin typeface="Times New Roman" pitchFamily="18" charset="0"/>
                <a:cs typeface="Times New Roman" pitchFamily="18" charset="0"/>
              </a:rPr>
              <a:t>ПРЕНЕБРЕЖЕНИЕ</a:t>
            </a:r>
            <a:r>
              <a:rPr lang="ru-RU" dirty="0" smtClean="0">
                <a:latin typeface="Times New Roman" pitchFamily="18" charset="0"/>
                <a:cs typeface="Times New Roman" pitchFamily="18" charset="0"/>
              </a:rPr>
              <a:t> – в контексте детской психологии это хроническое нежелание родителя или опекуна обеспечить основные потребности ребенка в пище, одежде, жилье, медицинском уходе, образовании, защите и присмотре. </a:t>
            </a:r>
          </a:p>
          <a:p>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ПСИХОЛОГИЧЕСКОЕ НАСИЛИ</a:t>
            </a:r>
            <a:r>
              <a:rPr lang="ru-RU" dirty="0" smtClean="0">
                <a:latin typeface="Times New Roman" pitchFamily="18" charset="0"/>
                <a:cs typeface="Times New Roman" pitchFamily="18" charset="0"/>
              </a:rPr>
              <a:t>Е включает: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деструктивные психологические коммуникации (унижение, угрозы, унижения, оскорбления, издевательства, высмеивание, чрезмерные и критика, ложь, изоляция, запреты на поведение и переживание, негативное оценивание, фрустрация основных нужд и потребностей и т.п.);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разрушающие психологические взаимоотношения (</a:t>
            </a:r>
            <a:r>
              <a:rPr lang="ru-RU" dirty="0" err="1" smtClean="0">
                <a:latin typeface="Times New Roman" pitchFamily="18" charset="0"/>
                <a:cs typeface="Times New Roman" pitchFamily="18" charset="0"/>
              </a:rPr>
              <a:t>доминантность</a:t>
            </a:r>
            <a:r>
              <a:rPr lang="ru-RU" dirty="0" smtClean="0">
                <a:latin typeface="Times New Roman" pitchFamily="18" charset="0"/>
                <a:cs typeface="Times New Roman" pitchFamily="18" charset="0"/>
              </a:rPr>
              <a:t>, непредсказуемость, неадекватность, непринятие – особенно со стороны родителей, отчужденность, отсутствие иерархии, бесчувственность, ригидность, безответственность, беспомощность, самоуничижение).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деструктивные </a:t>
            </a:r>
            <a:r>
              <a:rPr lang="ru-RU" dirty="0" err="1" smtClean="0">
                <a:latin typeface="Times New Roman" pitchFamily="18" charset="0"/>
                <a:cs typeface="Times New Roman" pitchFamily="18" charset="0"/>
              </a:rPr>
              <a:t>внутриличностные</a:t>
            </a:r>
            <a:r>
              <a:rPr lang="ru-RU" dirty="0" smtClean="0">
                <a:latin typeface="Times New Roman" pitchFamily="18" charset="0"/>
                <a:cs typeface="Times New Roman" pitchFamily="18" charset="0"/>
              </a:rPr>
              <a:t> последствия (утрата доверия к себе и миру, диффузная идентичность, </a:t>
            </a:r>
            <a:r>
              <a:rPr lang="ru-RU" dirty="0" err="1" smtClean="0">
                <a:latin typeface="Times New Roman" pitchFamily="18" charset="0"/>
                <a:cs typeface="Times New Roman" pitchFamily="18" charset="0"/>
              </a:rPr>
              <a:t>полезависимый</a:t>
            </a:r>
            <a:r>
              <a:rPr lang="ru-RU" dirty="0" smtClean="0">
                <a:latin typeface="Times New Roman" pitchFamily="18" charset="0"/>
                <a:cs typeface="Times New Roman" pitchFamily="18" charset="0"/>
              </a:rPr>
              <a:t> когнитивный стиль, внешний локус контроля, беспокойство, тревожность, нарушения сна и аппетита, депрессия, агрессивность, уступчивость, угодливость, плохая успеваемость, коммуникативная некомпетентность, низкая самооценка, склонность к уединению, суицидальные наклонности, задержки физического и психического развития у детей).</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chemeClr val="tx1"/>
                </a:solidFill>
              </a:rPr>
              <a:t>Возможные причины насилия</a:t>
            </a:r>
            <a:endParaRPr lang="ru-RU" dirty="0">
              <a:solidFill>
                <a:schemeClr val="tx1"/>
              </a:solidFill>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дискриминация по любому признаку (может проявляться в предвзятом отношении и различных действиях);</a:t>
            </a:r>
          </a:p>
          <a:p>
            <a:r>
              <a:rPr lang="ru-RU" dirty="0" smtClean="0">
                <a:latin typeface="Times New Roman" pitchFamily="18" charset="0"/>
                <a:cs typeface="Times New Roman" pitchFamily="18" charset="0"/>
              </a:rPr>
              <a:t>стигматизация — навешивание ярлыков, часто в ситуации наличия каких либо стереотипов («жирный», «дистрофик», «маменькин сынок» и т.д.); </a:t>
            </a:r>
          </a:p>
          <a:p>
            <a:r>
              <a:rPr lang="ru-RU" dirty="0" err="1" smtClean="0">
                <a:latin typeface="Times New Roman" pitchFamily="18" charset="0"/>
                <a:cs typeface="Times New Roman" pitchFamily="18" charset="0"/>
              </a:rPr>
              <a:t>гендерное</a:t>
            </a:r>
            <a:r>
              <a:rPr lang="ru-RU" dirty="0" smtClean="0">
                <a:latin typeface="Times New Roman" pitchFamily="18" charset="0"/>
                <a:cs typeface="Times New Roman" pitchFamily="18" charset="0"/>
              </a:rPr>
              <a:t> насилие — доминирование в случаях насилия </a:t>
            </a:r>
            <a:r>
              <a:rPr lang="ru-RU" dirty="0" err="1" smtClean="0">
                <a:latin typeface="Times New Roman" pitchFamily="18" charset="0"/>
                <a:cs typeface="Times New Roman" pitchFamily="18" charset="0"/>
              </a:rPr>
              <a:t>гендерной</a:t>
            </a:r>
            <a:r>
              <a:rPr lang="ru-RU" dirty="0" smtClean="0">
                <a:latin typeface="Times New Roman" pitchFamily="18" charset="0"/>
                <a:cs typeface="Times New Roman" pitchFamily="18" charset="0"/>
              </a:rPr>
              <a:t> составляющей.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tx1"/>
                </a:solidFill>
              </a:rPr>
              <a:t>ВИДЫ НАСИЛИЯ ПО ДЛИТЕЛЬНОСТИ ВОЗДЕЙСТВИЯ</a:t>
            </a:r>
            <a:endParaRPr lang="ru-RU" dirty="0">
              <a:solidFill>
                <a:schemeClr val="tx1"/>
              </a:solidFill>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Однократные случаи насилия</a:t>
            </a:r>
          </a:p>
          <a:p>
            <a:r>
              <a:rPr lang="ru-RU" dirty="0" err="1" smtClean="0">
                <a:latin typeface="Times New Roman" pitchFamily="18" charset="0"/>
                <a:cs typeface="Times New Roman" pitchFamily="18" charset="0"/>
              </a:rPr>
              <a:t>Буллинг</a:t>
            </a:r>
            <a:r>
              <a:rPr lang="ru-RU" dirty="0" smtClean="0">
                <a:latin typeface="Times New Roman" pitchFamily="18" charset="0"/>
                <a:cs typeface="Times New Roman" pitchFamily="18" charset="0"/>
              </a:rPr>
              <a:t> — это повторяющиеся акты различных видов насилия и издевательств со стороны одного лица или группы лиц в отношении индивида, который не может себя защитить.</a:t>
            </a:r>
            <a:endParaRPr lang="en-US"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насилие.jpg"/>
          <p:cNvPicPr>
            <a:picLocks noGrp="1" noChangeAspect="1"/>
          </p:cNvPicPr>
          <p:nvPr>
            <p:ph idx="1"/>
          </p:nvPr>
        </p:nvPicPr>
        <p:blipFill>
          <a:blip r:embed="rId2" cstate="print"/>
          <a:stretch>
            <a:fillRect/>
          </a:stretch>
        </p:blipFill>
        <p:spPr>
          <a:xfrm>
            <a:off x="971600" y="0"/>
            <a:ext cx="5904656" cy="685378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spcBef>
                <a:spcPts val="0"/>
              </a:spcBef>
              <a:buNone/>
            </a:pPr>
            <a:r>
              <a:rPr lang="ru-RU" sz="2000" dirty="0" smtClean="0">
                <a:latin typeface="Times New Roman" pitchFamily="18" charset="0"/>
                <a:cs typeface="Times New Roman" pitchFamily="18" charset="0"/>
              </a:rPr>
              <a:t>Право каждого человека на свободу от насилия и защиту от него предусмотрены Конституцией Российской Федерации: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Статья 21: «Достоинство личности охраняется государством... Никто не должен подвергаться пыткам, насилию, другому жестокому или унижающему человеческое достоинство обращению или наказанию».</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Статья 22: «Каждый имеет право на свободу и личную неприкосновенность».</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Статья 23: «Каждый имеет право на неприкосновенность частной жизни, личную и семейную тайну, защиту своей чести и доброго имени».</a:t>
            </a:r>
          </a:p>
          <a:p>
            <a:pPr marL="0" indent="0">
              <a:spcBef>
                <a:spcPts val="0"/>
              </a:spcBef>
              <a:buNone/>
            </a:pP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901</TotalTime>
  <Words>824</Words>
  <Application>Microsoft Office PowerPoint</Application>
  <PresentationFormat>Экран (4:3)</PresentationFormat>
  <Paragraphs>108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Яркая</vt:lpstr>
      <vt:lpstr> «Профилактика насилия в образовательной среде»  </vt:lpstr>
      <vt:lpstr>Актуальность проблемы насилия</vt:lpstr>
      <vt:lpstr>КЛАССИФИКАЦИЯ НАСИЛИЯ</vt:lpstr>
      <vt:lpstr>Слайд 4</vt:lpstr>
      <vt:lpstr>Слайд 5</vt:lpstr>
      <vt:lpstr>Возможные причины насилия</vt:lpstr>
      <vt:lpstr>ВИДЫ НАСИЛИЯ ПО ДЛИТЕЛЬНОСТИ ВОЗДЕЙСТВИЯ</vt:lpstr>
      <vt:lpstr>Слайд 8</vt:lpstr>
      <vt:lpstr>Слайд 9</vt:lpstr>
      <vt:lpstr>Слайд 10</vt:lpstr>
      <vt:lpstr>Алгоритм работы по профилактике насилия  и выявлению учащихся  и родителей группы риска</vt:lpstr>
      <vt:lpstr>Слайд 12</vt:lpstr>
      <vt:lpstr>Слайд 13</vt:lpstr>
      <vt:lpstr>Слайд 14</vt:lpstr>
      <vt:lpstr>ВЫЯВЛЕНИЕ СЛУЧАЕВ НАСИЛИЯ</vt:lpstr>
      <vt:lpstr>Действия в случае выявления жестокого обращения с детьми </vt:lpstr>
      <vt:lpstr>Заключение</vt:lpstr>
      <vt:lpstr>Список литературы</vt:lpstr>
      <vt:lpstr>Нормативные документы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«Социально - просветительская деятельность по профилактике насилия в образовательной среде»</dc:title>
  <dc:creator>Алина Камелия</dc:creator>
  <cp:lastModifiedBy>Ася</cp:lastModifiedBy>
  <cp:revision>11</cp:revision>
  <dcterms:created xsi:type="dcterms:W3CDTF">2017-05-07T17:00:27Z</dcterms:created>
  <dcterms:modified xsi:type="dcterms:W3CDTF">2020-11-11T11:15:51Z</dcterms:modified>
</cp:coreProperties>
</file>