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9" r:id="rId1"/>
  </p:sldMasterIdLst>
  <p:sldIdLst>
    <p:sldId id="264" r:id="rId2"/>
    <p:sldId id="265" r:id="rId3"/>
    <p:sldId id="348" r:id="rId4"/>
    <p:sldId id="453" r:id="rId5"/>
    <p:sldId id="454" r:id="rId6"/>
    <p:sldId id="455" r:id="rId7"/>
    <p:sldId id="456" r:id="rId8"/>
    <p:sldId id="457" r:id="rId9"/>
    <p:sldId id="458" r:id="rId10"/>
    <p:sldId id="459" r:id="rId11"/>
    <p:sldId id="460" r:id="rId12"/>
    <p:sldId id="461" r:id="rId13"/>
    <p:sldId id="462" r:id="rId14"/>
    <p:sldId id="463" r:id="rId15"/>
    <p:sldId id="464" r:id="rId16"/>
    <p:sldId id="465" r:id="rId17"/>
    <p:sldId id="466" r:id="rId18"/>
    <p:sldId id="467" r:id="rId19"/>
    <p:sldId id="468" r:id="rId20"/>
    <p:sldId id="469" r:id="rId21"/>
    <p:sldId id="470" r:id="rId22"/>
    <p:sldId id="471" r:id="rId23"/>
    <p:sldId id="472" r:id="rId24"/>
    <p:sldId id="473" r:id="rId25"/>
    <p:sldId id="474" r:id="rId26"/>
    <p:sldId id="475" r:id="rId27"/>
    <p:sldId id="476" r:id="rId28"/>
    <p:sldId id="477" r:id="rId29"/>
    <p:sldId id="478" r:id="rId30"/>
    <p:sldId id="479" r:id="rId31"/>
    <p:sldId id="480" r:id="rId32"/>
    <p:sldId id="481" r:id="rId33"/>
    <p:sldId id="482" r:id="rId34"/>
    <p:sldId id="483" r:id="rId35"/>
    <p:sldId id="484" r:id="rId36"/>
    <p:sldId id="485" r:id="rId37"/>
    <p:sldId id="486" r:id="rId38"/>
    <p:sldId id="487" r:id="rId39"/>
    <p:sldId id="488" r:id="rId40"/>
    <p:sldId id="489" r:id="rId41"/>
    <p:sldId id="490" r:id="rId42"/>
    <p:sldId id="491" r:id="rId43"/>
    <p:sldId id="492" r:id="rId44"/>
    <p:sldId id="493" r:id="rId45"/>
    <p:sldId id="494" r:id="rId46"/>
    <p:sldId id="495" r:id="rId47"/>
    <p:sldId id="496" r:id="rId48"/>
    <p:sldId id="497" r:id="rId49"/>
    <p:sldId id="498" r:id="rId50"/>
    <p:sldId id="499" r:id="rId51"/>
    <p:sldId id="500" r:id="rId52"/>
    <p:sldId id="501" r:id="rId53"/>
    <p:sldId id="502" r:id="rId54"/>
    <p:sldId id="503" r:id="rId55"/>
    <p:sldId id="504" r:id="rId56"/>
    <p:sldId id="505" r:id="rId57"/>
    <p:sldId id="506" r:id="rId58"/>
    <p:sldId id="507" r:id="rId59"/>
    <p:sldId id="508" r:id="rId60"/>
    <p:sldId id="509" r:id="rId61"/>
    <p:sldId id="510" r:id="rId62"/>
    <p:sldId id="511" r:id="rId63"/>
    <p:sldId id="512" r:id="rId64"/>
    <p:sldId id="513" r:id="rId65"/>
    <p:sldId id="514" r:id="rId66"/>
    <p:sldId id="515" r:id="rId67"/>
    <p:sldId id="516" r:id="rId68"/>
    <p:sldId id="517" r:id="rId69"/>
    <p:sldId id="518" r:id="rId70"/>
    <p:sldId id="519" r:id="rId71"/>
    <p:sldId id="520" r:id="rId72"/>
    <p:sldId id="521" r:id="rId73"/>
    <p:sldId id="522" r:id="rId74"/>
    <p:sldId id="523" r:id="rId75"/>
    <p:sldId id="524" r:id="rId76"/>
    <p:sldId id="525" r:id="rId77"/>
    <p:sldId id="526" r:id="rId78"/>
    <p:sldId id="527" r:id="rId79"/>
    <p:sldId id="528" r:id="rId80"/>
    <p:sldId id="529" r:id="rId81"/>
    <p:sldId id="530" r:id="rId82"/>
    <p:sldId id="531" r:id="rId83"/>
    <p:sldId id="532" r:id="rId84"/>
    <p:sldId id="533" r:id="rId85"/>
    <p:sldId id="534" r:id="rId86"/>
    <p:sldId id="535" r:id="rId87"/>
    <p:sldId id="536" r:id="rId88"/>
    <p:sldId id="537" r:id="rId89"/>
    <p:sldId id="538" r:id="rId90"/>
    <p:sldId id="539" r:id="rId91"/>
    <p:sldId id="540" r:id="rId92"/>
    <p:sldId id="541" r:id="rId93"/>
    <p:sldId id="542" r:id="rId94"/>
    <p:sldId id="543" r:id="rId95"/>
    <p:sldId id="544" r:id="rId96"/>
    <p:sldId id="545" r:id="rId97"/>
    <p:sldId id="546" r:id="rId98"/>
    <p:sldId id="547" r:id="rId99"/>
    <p:sldId id="548" r:id="rId100"/>
    <p:sldId id="549" r:id="rId101"/>
    <p:sldId id="550" r:id="rId102"/>
    <p:sldId id="551" r:id="rId103"/>
    <p:sldId id="552" r:id="rId104"/>
    <p:sldId id="554" r:id="rId105"/>
    <p:sldId id="555" r:id="rId106"/>
    <p:sldId id="556" r:id="rId107"/>
    <p:sldId id="557" r:id="rId108"/>
    <p:sldId id="558" r:id="rId109"/>
    <p:sldId id="559" r:id="rId110"/>
    <p:sldId id="561" r:id="rId1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990000"/>
    <a:srgbClr val="990033"/>
    <a:srgbClr val="FF0000"/>
    <a:srgbClr val="CECB5D"/>
    <a:srgbClr val="C9C6BF"/>
    <a:srgbClr val="F9EED0"/>
    <a:srgbClr val="E6F1B5"/>
    <a:srgbClr val="E5E4A9"/>
    <a:srgbClr val="EBF8B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832" autoAdjust="0"/>
    <p:restoredTop sz="94660"/>
  </p:normalViewPr>
  <p:slideViewPr>
    <p:cSldViewPr>
      <p:cViewPr varScale="1">
        <p:scale>
          <a:sx n="68" d="100"/>
          <a:sy n="68" d="100"/>
        </p:scale>
        <p:origin x="-702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857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349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2308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5327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94056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4151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1827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27230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9916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6945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90DD-8384-4596-93A1-94147E5F4816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80959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E90DD-8384-4596-93A1-94147E5F4816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62355-7017-48BA-BA34-A73C43240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81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20761038">
            <a:off x="423987" y="192322"/>
            <a:ext cx="2069796" cy="1569660"/>
          </a:xfrm>
          <a:prstGeom prst="rect">
            <a:avLst/>
          </a:prstGeom>
          <a:noFill/>
          <a:effectLst>
            <a:outerShdw blurRad="241300" dist="50800" dir="5400000" sx="114000" sy="114000" algn="ctr" rotWithShape="0">
              <a:schemeClr val="tx1">
                <a:alpha val="57000"/>
              </a:schemeClr>
            </a:outerShdw>
          </a:effectLst>
        </p:spPr>
        <p:txBody>
          <a:bodyPr wrap="square" rtlCol="0">
            <a:spAutoFit/>
            <a:scene3d>
              <a:camera prst="isometricOffAxis1Righ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50</a:t>
            </a:r>
          </a:p>
        </p:txBody>
      </p:sp>
      <p:sp>
        <p:nvSpPr>
          <p:cNvPr id="7" name="TextBox 6"/>
          <p:cNvSpPr txBox="1"/>
          <p:nvPr/>
        </p:nvSpPr>
        <p:spPr>
          <a:xfrm rot="1046269">
            <a:off x="9342381" y="653447"/>
            <a:ext cx="2366580" cy="15696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680</a:t>
            </a:r>
            <a:endParaRPr lang="ru-RU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20337210">
            <a:off x="9775466" y="2532245"/>
            <a:ext cx="2225416" cy="1446550"/>
          </a:xfrm>
          <a:prstGeom prst="rect">
            <a:avLst/>
          </a:prstGeom>
          <a:noFill/>
          <a:effectLst>
            <a:outerShdw blurRad="393700" dist="50800" dir="744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88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60</a:t>
            </a:r>
            <a:endParaRPr lang="ru-RU" sz="8800" b="1" dirty="0">
              <a:ln w="1905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365006">
            <a:off x="546158" y="4836649"/>
            <a:ext cx="2836522" cy="15696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r>
              <a:rPr lang="ru-RU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180</a:t>
            </a:r>
          </a:p>
        </p:txBody>
      </p:sp>
      <p:sp>
        <p:nvSpPr>
          <p:cNvPr id="11" name="TextBox 10"/>
          <p:cNvSpPr txBox="1"/>
          <p:nvPr/>
        </p:nvSpPr>
        <p:spPr>
          <a:xfrm rot="472830">
            <a:off x="9508749" y="4898204"/>
            <a:ext cx="2590718" cy="1446550"/>
          </a:xfrm>
          <a:prstGeom prst="rect">
            <a:avLst/>
          </a:prstGeom>
          <a:noFill/>
          <a:effectLst>
            <a:outerShdw blurRad="50800" dist="50800" dir="7080000" algn="ctr" rotWithShape="0">
              <a:schemeClr val="accent1">
                <a:lumMod val="50000"/>
                <a:alpha val="90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8800" b="1" dirty="0" smtClean="0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80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350</a:t>
            </a:r>
            <a:endParaRPr lang="ru-RU" sz="8800" b="1" dirty="0">
              <a:ln w="1905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808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20838132">
            <a:off x="746374" y="3373395"/>
            <a:ext cx="1075411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Lef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ru-RU" sz="66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75</a:t>
            </a:r>
          </a:p>
        </p:txBody>
      </p:sp>
      <p:sp>
        <p:nvSpPr>
          <p:cNvPr id="14" name="TextBox 13"/>
          <p:cNvSpPr txBox="1"/>
          <p:nvPr/>
        </p:nvSpPr>
        <p:spPr>
          <a:xfrm rot="1088688">
            <a:off x="1251975" y="2033805"/>
            <a:ext cx="148548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sz="6000" b="1" dirty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290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8028" y="116632"/>
            <a:ext cx="706072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21300510">
            <a:off x="5090143" y="2766160"/>
            <a:ext cx="308360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Книги-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юбиляры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2021 года</a:t>
            </a:r>
            <a:endParaRPr lang="ru-RU" sz="5400" b="1" cap="none" spc="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Blue_Creek_Trai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66970" y="8758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26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5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5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50"/>
                            </p:stCondLst>
                            <p:childTnLst>
                              <p:par>
                                <p:cTn id="35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50"/>
                            </p:stCondLst>
                            <p:childTnLst>
                              <p:par>
                                <p:cTn id="3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3" grpId="0"/>
      <p:bldP spid="14" grpId="0"/>
    </p:bldLst>
  </p:timing>
  <p:extLst>
    <p:ext uri="{E180D4A7-C9FB-4DFB-919C-405C955672EB}">
      <p14:showEvtLst xmlns:p14="http://schemas.microsoft.com/office/powerpoint/2010/main" xmlns="">
        <p14:playEvt time="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87980">
            <a:off x="3037667" y="2106068"/>
            <a:ext cx="2214311" cy="3066623"/>
          </a:xfrm>
          <a:prstGeom prst="rect">
            <a:avLst/>
          </a:prstGeom>
          <a:ln w="25400">
            <a:solidFill>
              <a:srgbClr val="990033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312024" y="-99392"/>
            <a:ext cx="567037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25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трактата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«Лаокоон, или 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О границах живописи и поэзии»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Г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.</a:t>
            </a:r>
            <a:r>
              <a:rPr lang="en-US" sz="5400" dirty="0" smtClean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Ф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. Лессинга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(1766)</a:t>
            </a:r>
          </a:p>
        </p:txBody>
      </p:sp>
    </p:spTree>
    <p:extLst>
      <p:ext uri="{BB962C8B-B14F-4D97-AF65-F5344CB8AC3E}">
        <p14:creationId xmlns:p14="http://schemas.microsoft.com/office/powerpoint/2010/main" xmlns="" val="1496819127"/>
      </p:ext>
    </p:extLst>
  </p:cSld>
  <p:clrMapOvr>
    <a:masterClrMapping/>
  </p:clrMapOvr>
  <p:transition spd="slow" advTm="651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78758">
            <a:off x="3027208" y="1981918"/>
            <a:ext cx="2125936" cy="31645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12024" y="188640"/>
            <a:ext cx="56886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40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выхода в свет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исторического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«Бремя власти»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Д. М. Балашова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(1981)</a:t>
            </a:r>
          </a:p>
        </p:txBody>
      </p:sp>
    </p:spTree>
    <p:extLst>
      <p:ext uri="{BB962C8B-B14F-4D97-AF65-F5344CB8AC3E}">
        <p14:creationId xmlns:p14="http://schemas.microsoft.com/office/powerpoint/2010/main" xmlns="" val="1898678315"/>
      </p:ext>
    </p:extLst>
  </p:cSld>
  <p:clrMapOvr>
    <a:masterClrMapping/>
  </p:clrMapOvr>
  <p:transition spd="slow" advTm="57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03088">
            <a:off x="3135387" y="1997828"/>
            <a:ext cx="2017648" cy="32341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60728" y="260648"/>
            <a:ext cx="42839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40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сборника произведений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«Нерв»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В. С. Высоцкого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(1981)</a:t>
            </a:r>
          </a:p>
        </p:txBody>
      </p:sp>
    </p:spTree>
    <p:extLst>
      <p:ext uri="{BB962C8B-B14F-4D97-AF65-F5344CB8AC3E}">
        <p14:creationId xmlns:p14="http://schemas.microsoft.com/office/powerpoint/2010/main" xmlns="" val="1031929447"/>
      </p:ext>
    </p:extLst>
  </p:cSld>
  <p:clrMapOvr>
    <a:masterClrMapping/>
  </p:clrMapOvr>
  <p:transition spd="slow" advTm="605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87089">
            <a:off x="3022755" y="2056623"/>
            <a:ext cx="2287662" cy="31440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8008" y="488255"/>
            <a:ext cx="576064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40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 публикации сказочной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Рони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, дочь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разбойника»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Линдгрен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(1981)</a:t>
            </a:r>
          </a:p>
        </p:txBody>
      </p:sp>
    </p:spTree>
    <p:extLst>
      <p:ext uri="{BB962C8B-B14F-4D97-AF65-F5344CB8AC3E}">
        <p14:creationId xmlns:p14="http://schemas.microsoft.com/office/powerpoint/2010/main" xmlns="" val="4199304185"/>
      </p:ext>
    </p:extLst>
  </p:cSld>
  <p:clrMapOvr>
    <a:masterClrMapping/>
  </p:clrMapOvr>
  <p:transition spd="slow" advTm="615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74900">
            <a:off x="2956162" y="1990747"/>
            <a:ext cx="2362473" cy="31499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88088" y="260648"/>
            <a:ext cx="4572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25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«Чапаев и пустота»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В. О. Пелевина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(1996)</a:t>
            </a:r>
          </a:p>
        </p:txBody>
      </p:sp>
    </p:spTree>
    <p:extLst>
      <p:ext uri="{BB962C8B-B14F-4D97-AF65-F5344CB8AC3E}">
        <p14:creationId xmlns:p14="http://schemas.microsoft.com/office/powerpoint/2010/main" xmlns="" val="2975120074"/>
      </p:ext>
    </p:extLst>
  </p:cSld>
  <p:clrMapOvr>
    <a:masterClrMapping/>
  </p:clrMapOvr>
  <p:transition spd="slow" advTm="647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94745">
            <a:off x="3068060" y="2007688"/>
            <a:ext cx="2194140" cy="32642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19936" y="188640"/>
            <a:ext cx="712879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20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«Господин Гексоген»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А.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Проханова</a:t>
            </a:r>
            <a:endParaRPr lang="ru-RU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(2001)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2800" dirty="0" smtClean="0">
                <a:solidFill>
                  <a:srgbClr val="C00000"/>
                </a:solidFill>
                <a:latin typeface="Tolstyak" pitchFamily="82" charset="0"/>
              </a:rPr>
              <a:t>Премия «Национальный бестселлер </a:t>
            </a:r>
            <a:r>
              <a:rPr lang="ru-RU" sz="2800" dirty="0">
                <a:solidFill>
                  <a:srgbClr val="C00000"/>
                </a:solidFill>
                <a:latin typeface="Tolstyak" pitchFamily="82" charset="0"/>
              </a:rPr>
              <a:t>- 2002»</a:t>
            </a:r>
          </a:p>
        </p:txBody>
      </p:sp>
    </p:spTree>
    <p:extLst>
      <p:ext uri="{BB962C8B-B14F-4D97-AF65-F5344CB8AC3E}">
        <p14:creationId xmlns:p14="http://schemas.microsoft.com/office/powerpoint/2010/main" xmlns="" val="1595092292"/>
      </p:ext>
    </p:extLst>
  </p:cSld>
  <p:clrMapOvr>
    <a:masterClrMapping/>
  </p:clrMapOvr>
  <p:transition spd="slow" advTm="642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20321">
            <a:off x="3060055" y="1930769"/>
            <a:ext cx="2251522" cy="33502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5723" y="260648"/>
            <a:ext cx="58326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20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«Казус 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Кукоцкого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Л. Е. Улицкой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(2001)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2800" dirty="0" smtClean="0">
                <a:solidFill>
                  <a:srgbClr val="C00000"/>
                </a:solidFill>
                <a:latin typeface="Tolstyak" pitchFamily="82" charset="0"/>
              </a:rPr>
              <a:t>Премия «Русский </a:t>
            </a:r>
            <a:r>
              <a:rPr lang="ru-RU" sz="2800" dirty="0" err="1">
                <a:solidFill>
                  <a:srgbClr val="C00000"/>
                </a:solidFill>
                <a:latin typeface="Tolstyak" pitchFamily="82" charset="0"/>
              </a:rPr>
              <a:t>Букер</a:t>
            </a:r>
            <a:r>
              <a:rPr lang="ru-RU" sz="2800" dirty="0">
                <a:solidFill>
                  <a:srgbClr val="C00000"/>
                </a:solidFill>
                <a:latin typeface="Tolstyak" pitchFamily="82" charset="0"/>
              </a:rPr>
              <a:t> - 2001»</a:t>
            </a:r>
          </a:p>
        </p:txBody>
      </p:sp>
    </p:spTree>
    <p:extLst>
      <p:ext uri="{BB962C8B-B14F-4D97-AF65-F5344CB8AC3E}">
        <p14:creationId xmlns:p14="http://schemas.microsoft.com/office/powerpoint/2010/main" xmlns="" val="2472283873"/>
      </p:ext>
    </p:extLst>
  </p:cSld>
  <p:clrMapOvr>
    <a:masterClrMapping/>
  </p:clrMapOvr>
  <p:transition spd="slow" advTm="602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5723" y="260648"/>
            <a:ext cx="58326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выхода в свет романа</a:t>
            </a:r>
            <a:endParaRPr lang="ru-RU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«Мальчик в полосатой пижаме»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/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Джона </a:t>
            </a:r>
            <a:r>
              <a:rPr lang="ru-RU" sz="5400" dirty="0" err="1" smtClean="0">
                <a:solidFill>
                  <a:srgbClr val="002060"/>
                </a:solidFill>
                <a:latin typeface="Tolstyak" pitchFamily="82" charset="0"/>
              </a:rPr>
              <a:t>Бойна</a:t>
            </a:r>
            <a:endParaRPr lang="ru-RU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2006)</a:t>
            </a:r>
            <a:endParaRPr lang="ru-RU" sz="54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70739">
            <a:off x="3036318" y="1915503"/>
            <a:ext cx="2232472" cy="333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2941203"/>
      </p:ext>
    </p:extLst>
  </p:cSld>
  <p:clrMapOvr>
    <a:masterClrMapping/>
  </p:clrMapOvr>
  <p:transition spd="slow" advTm="365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5723" y="260648"/>
            <a:ext cx="58326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дебютной книге </a:t>
            </a:r>
          </a:p>
          <a:p>
            <a:pPr algn="ctr"/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Сергея Минаева</a:t>
            </a:r>
            <a:endParaRPr lang="ru-RU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Дyxless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. Повесть </a:t>
            </a:r>
            <a:endParaRPr lang="ru-RU" sz="54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о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ненастоящем </a:t>
            </a:r>
            <a:endParaRPr lang="ru-RU" sz="54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человеке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2006)</a:t>
            </a:r>
            <a:endParaRPr lang="ru-RU" sz="54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55074">
            <a:off x="2973824" y="1847145"/>
            <a:ext cx="2209465" cy="339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5008638"/>
      </p:ext>
    </p:extLst>
  </p:cSld>
  <p:clrMapOvr>
    <a:masterClrMapping/>
  </p:clrMapOvr>
  <p:transition spd="slow" advTm="417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35960" y="-171400"/>
            <a:ext cx="6946467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15 лет</a:t>
            </a: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со времени публикации в Великобритании</a:t>
            </a: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шедевра </a:t>
            </a:r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современной </a:t>
            </a:r>
            <a:endParaRPr lang="ru-RU" sz="48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английской прозы - книги</a:t>
            </a:r>
            <a:endParaRPr lang="ru-RU" sz="48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«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Тринадцатая сказка» </a:t>
            </a:r>
            <a:endParaRPr lang="ru-RU" sz="54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Дианы </a:t>
            </a:r>
          </a:p>
          <a:p>
            <a:pPr algn="ctr"/>
            <a:r>
              <a:rPr lang="ru-RU" sz="5400" dirty="0" err="1" smtClean="0">
                <a:solidFill>
                  <a:srgbClr val="990033"/>
                </a:solidFill>
                <a:latin typeface="Tolstyak" pitchFamily="82" charset="0"/>
              </a:rPr>
              <a:t>Сеттерфилд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/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2006)</a:t>
            </a:r>
            <a:endParaRPr lang="ru-RU" sz="5400" dirty="0">
              <a:solidFill>
                <a:srgbClr val="990033"/>
              </a:solidFill>
              <a:latin typeface="Tolstyak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81601">
            <a:off x="2890432" y="1848388"/>
            <a:ext cx="2490138" cy="34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576252"/>
      </p:ext>
    </p:extLst>
  </p:cSld>
  <p:clrMapOvr>
    <a:masterClrMapping/>
  </p:clrMapOvr>
  <p:transition spd="slow" advTm="420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35960" y="-171400"/>
            <a:ext cx="6946467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10 лет</a:t>
            </a: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книге </a:t>
            </a:r>
            <a:r>
              <a:rPr lang="ru-RU" sz="4800" dirty="0" err="1" smtClean="0">
                <a:solidFill>
                  <a:srgbClr val="002060"/>
                </a:solidFill>
                <a:latin typeface="Tolstyak" pitchFamily="82" charset="0"/>
              </a:rPr>
              <a:t>Уолтера</a:t>
            </a:r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4800" dirty="0" err="1" smtClean="0">
                <a:solidFill>
                  <a:srgbClr val="002060"/>
                </a:solidFill>
                <a:latin typeface="Tolstyak" pitchFamily="82" charset="0"/>
              </a:rPr>
              <a:t>Айзексона</a:t>
            </a:r>
            <a:endParaRPr lang="ru-RU" sz="48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«Стив Джобс»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(2011) –</a:t>
            </a: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впервые </a:t>
            </a:r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написанная и единственная "официальная" биография, созданная </a:t>
            </a:r>
            <a:endParaRPr lang="ru-RU" sz="48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при </a:t>
            </a:r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стопроцентном </a:t>
            </a:r>
            <a:endParaRPr lang="ru-RU" sz="48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участии самого </a:t>
            </a: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Стива </a:t>
            </a:r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Джобса.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7648" y="1628800"/>
            <a:ext cx="231803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5842873"/>
      </p:ext>
    </p:extLst>
  </p:cSld>
  <p:clrMapOvr>
    <a:masterClrMapping/>
  </p:clrMapOvr>
  <p:transition spd="slow" advTm="615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00" r="13713"/>
          <a:stretch/>
        </p:blipFill>
        <p:spPr>
          <a:xfrm rot="20978144">
            <a:off x="2852540" y="1899410"/>
            <a:ext cx="2515802" cy="33957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77211" y="61173"/>
            <a:ext cx="674407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2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40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первой публикации рассказов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«Приключения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барона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Мюнхгаузена»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Р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.</a:t>
            </a:r>
            <a:r>
              <a:rPr lang="en-US" sz="5400" dirty="0" smtClean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Э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Распэ</a:t>
            </a:r>
            <a:endParaRPr lang="ru-RU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(1781)</a:t>
            </a:r>
          </a:p>
        </p:txBody>
      </p:sp>
    </p:spTree>
    <p:extLst>
      <p:ext uri="{BB962C8B-B14F-4D97-AF65-F5344CB8AC3E}">
        <p14:creationId xmlns:p14="http://schemas.microsoft.com/office/powerpoint/2010/main" xmlns="" val="1779511084"/>
      </p:ext>
    </p:extLst>
  </p:cSld>
  <p:clrMapOvr>
    <a:masterClrMapping/>
  </p:clrMapOvr>
  <p:transition spd="slow" advTm="685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20761038">
            <a:off x="423987" y="192322"/>
            <a:ext cx="2069796" cy="1569660"/>
          </a:xfrm>
          <a:prstGeom prst="rect">
            <a:avLst/>
          </a:prstGeom>
          <a:noFill/>
          <a:effectLst>
            <a:outerShdw blurRad="241300" dist="50800" dir="5400000" sx="114000" sy="114000" algn="ctr" rotWithShape="0">
              <a:schemeClr val="tx1">
                <a:alpha val="57000"/>
              </a:schemeClr>
            </a:outerShdw>
          </a:effectLst>
        </p:spPr>
        <p:txBody>
          <a:bodyPr wrap="square" rtlCol="0">
            <a:spAutoFit/>
            <a:scene3d>
              <a:camera prst="isometricOffAxis1Righ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50</a:t>
            </a:r>
          </a:p>
        </p:txBody>
      </p:sp>
      <p:sp>
        <p:nvSpPr>
          <p:cNvPr id="7" name="TextBox 6"/>
          <p:cNvSpPr txBox="1"/>
          <p:nvPr/>
        </p:nvSpPr>
        <p:spPr>
          <a:xfrm rot="1046269">
            <a:off x="9342381" y="653447"/>
            <a:ext cx="2366580" cy="15696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680</a:t>
            </a:r>
            <a:endParaRPr lang="ru-RU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20337210">
            <a:off x="9775466" y="2532245"/>
            <a:ext cx="2225416" cy="1446550"/>
          </a:xfrm>
          <a:prstGeom prst="rect">
            <a:avLst/>
          </a:prstGeom>
          <a:noFill/>
          <a:effectLst>
            <a:outerShdw blurRad="393700" dist="50800" dir="744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8800" b="1" dirty="0" smtClean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60</a:t>
            </a:r>
            <a:endParaRPr lang="ru-RU" sz="8800" b="1" dirty="0">
              <a:ln w="1905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365006">
            <a:off x="546158" y="4836649"/>
            <a:ext cx="2836522" cy="15696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r>
              <a:rPr lang="ru-RU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180</a:t>
            </a:r>
          </a:p>
        </p:txBody>
      </p:sp>
      <p:sp>
        <p:nvSpPr>
          <p:cNvPr id="11" name="TextBox 10"/>
          <p:cNvSpPr txBox="1"/>
          <p:nvPr/>
        </p:nvSpPr>
        <p:spPr>
          <a:xfrm rot="472830">
            <a:off x="9508749" y="4898204"/>
            <a:ext cx="2590718" cy="1446550"/>
          </a:xfrm>
          <a:prstGeom prst="rect">
            <a:avLst/>
          </a:prstGeom>
          <a:noFill/>
          <a:effectLst>
            <a:outerShdw blurRad="50800" dist="50800" dir="7080000" algn="ctr" rotWithShape="0">
              <a:schemeClr val="accent1">
                <a:lumMod val="50000"/>
                <a:alpha val="90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ru-RU" sz="8800" b="1" dirty="0" smtClean="0">
                <a:ln w="1905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80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350</a:t>
            </a:r>
            <a:endParaRPr lang="ru-RU" sz="8800" b="1" dirty="0">
              <a:ln w="1905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808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20838132">
            <a:off x="746374" y="3373395"/>
            <a:ext cx="1075411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Lef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ru-RU" sz="66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75</a:t>
            </a:r>
          </a:p>
        </p:txBody>
      </p:sp>
      <p:sp>
        <p:nvSpPr>
          <p:cNvPr id="14" name="TextBox 13"/>
          <p:cNvSpPr txBox="1"/>
          <p:nvPr/>
        </p:nvSpPr>
        <p:spPr>
          <a:xfrm rot="1088688">
            <a:off x="1251975" y="2033805"/>
            <a:ext cx="148548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sz="6000" b="1" dirty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290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8028" y="116632"/>
            <a:ext cx="706072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21300510">
            <a:off x="5095717" y="2926237"/>
            <a:ext cx="334546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До новых </a:t>
            </a:r>
          </a:p>
          <a:p>
            <a:pPr algn="ctr"/>
            <a:r>
              <a:rPr lang="ru-RU" sz="4000" b="1" cap="none" spc="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встреч </a:t>
            </a:r>
          </a:p>
          <a:p>
            <a:pPr algn="ctr"/>
            <a:r>
              <a:rPr lang="ru-RU" sz="4000" b="1" cap="none" spc="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в следующем </a:t>
            </a:r>
          </a:p>
          <a:p>
            <a:pPr algn="ctr"/>
            <a:r>
              <a:rPr lang="ru-RU" sz="4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г</a:t>
            </a:r>
            <a:r>
              <a:rPr lang="ru-RU" sz="4000" b="1" cap="none" spc="0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оду!</a:t>
            </a:r>
            <a:endParaRPr lang="ru-RU" sz="4000" b="1" cap="none" spc="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201063"/>
      </p:ext>
    </p:extLst>
  </p:cSld>
  <p:clrMapOvr>
    <a:masterClrMapping/>
  </p:clrMapOvr>
  <p:transition spd="slow" advTm="1018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5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5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50"/>
                            </p:stCondLst>
                            <p:childTnLst>
                              <p:par>
                                <p:cTn id="32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50"/>
                            </p:stCondLst>
                            <p:childTnLst>
                              <p:par>
                                <p:cTn id="3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92" r="6110"/>
          <a:stretch/>
        </p:blipFill>
        <p:spPr>
          <a:xfrm rot="20943124">
            <a:off x="2933517" y="1898836"/>
            <a:ext cx="2404084" cy="3325423"/>
          </a:xfrm>
          <a:prstGeom prst="rect">
            <a:avLst/>
          </a:prstGeom>
          <a:ln w="25400">
            <a:solidFill>
              <a:srgbClr val="990033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951984" y="620688"/>
            <a:ext cx="61621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2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20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пьесы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«Мария Стюарт»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Ф. Шиллера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(1801)</a:t>
            </a:r>
          </a:p>
        </p:txBody>
      </p:sp>
    </p:spTree>
    <p:extLst>
      <p:ext uri="{BB962C8B-B14F-4D97-AF65-F5344CB8AC3E}">
        <p14:creationId xmlns:p14="http://schemas.microsoft.com/office/powerpoint/2010/main" xmlns="" val="2419981967"/>
      </p:ext>
    </p:extLst>
  </p:cSld>
  <p:clrMapOvr>
    <a:masterClrMapping/>
  </p:clrMapOvr>
  <p:transition spd="slow" advTm="571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21" t="7160" r="14721" b="7160"/>
          <a:stretch/>
        </p:blipFill>
        <p:spPr>
          <a:xfrm rot="21049954">
            <a:off x="2963348" y="1880206"/>
            <a:ext cx="2521609" cy="33621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72064" y="620688"/>
            <a:ext cx="52383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20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сказки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«Щелкунчик»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Э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.</a:t>
            </a:r>
            <a:r>
              <a:rPr lang="en-US" sz="5400" dirty="0" smtClean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Т.</a:t>
            </a:r>
            <a:r>
              <a:rPr lang="en-US" sz="5400" dirty="0" smtClean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А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. Гофмана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(1816)</a:t>
            </a:r>
          </a:p>
        </p:txBody>
      </p:sp>
    </p:spTree>
    <p:extLst>
      <p:ext uri="{BB962C8B-B14F-4D97-AF65-F5344CB8AC3E}">
        <p14:creationId xmlns:p14="http://schemas.microsoft.com/office/powerpoint/2010/main" xmlns="" val="1985900331"/>
      </p:ext>
    </p:extLst>
  </p:cSld>
  <p:clrMapOvr>
    <a:masterClrMapping/>
  </p:clrMapOvr>
  <p:transition spd="slow" advTm="659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77921">
            <a:off x="2971588" y="1983468"/>
            <a:ext cx="2462089" cy="3220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548680"/>
            <a:ext cx="58864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200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поэмы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«Кавказский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пленник»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.</a:t>
            </a:r>
            <a:r>
              <a:rPr lang="en-US" sz="5400" dirty="0" smtClean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С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. Пушкина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(1821)</a:t>
            </a:r>
          </a:p>
        </p:txBody>
      </p:sp>
    </p:spTree>
    <p:extLst>
      <p:ext uri="{BB962C8B-B14F-4D97-AF65-F5344CB8AC3E}">
        <p14:creationId xmlns:p14="http://schemas.microsoft.com/office/powerpoint/2010/main" xmlns="" val="1061126106"/>
      </p:ext>
    </p:extLst>
  </p:cSld>
  <p:clrMapOvr>
    <a:masterClrMapping/>
  </p:clrMapOvr>
  <p:transition spd="slow" advTm="734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77" r="17939" b="3637"/>
          <a:stretch/>
        </p:blipFill>
        <p:spPr>
          <a:xfrm rot="21222971">
            <a:off x="3102980" y="2026986"/>
            <a:ext cx="2195277" cy="33242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0056" y="692696"/>
            <a:ext cx="51663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19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первому русскому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переводу сказок братьев Гримм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.</a:t>
            </a:r>
            <a:r>
              <a:rPr lang="en-US" sz="5400" dirty="0" smtClean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А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. Жуковским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(1826)</a:t>
            </a:r>
          </a:p>
        </p:txBody>
      </p:sp>
    </p:spTree>
    <p:extLst>
      <p:ext uri="{BB962C8B-B14F-4D97-AF65-F5344CB8AC3E}">
        <p14:creationId xmlns:p14="http://schemas.microsoft.com/office/powerpoint/2010/main" xmlns="" val="1955643748"/>
      </p:ext>
    </p:extLst>
  </p:cSld>
  <p:clrMapOvr>
    <a:masterClrMapping/>
  </p:clrMapOvr>
  <p:transition spd="slow" advTm="660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74259">
            <a:off x="3038750" y="2107684"/>
            <a:ext cx="2304034" cy="3107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6040" y="1073382"/>
            <a:ext cx="54726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19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«Сборнику сказок </a:t>
            </a:r>
            <a:endParaRPr lang="en-US" sz="54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за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1826 год»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Вильгельма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Гауфа</a:t>
            </a:r>
            <a:endParaRPr lang="ru-RU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(1826)</a:t>
            </a:r>
          </a:p>
        </p:txBody>
      </p:sp>
    </p:spTree>
    <p:extLst>
      <p:ext uri="{BB962C8B-B14F-4D97-AF65-F5344CB8AC3E}">
        <p14:creationId xmlns:p14="http://schemas.microsoft.com/office/powerpoint/2010/main" xmlns="" val="2316806657"/>
      </p:ext>
    </p:extLst>
  </p:cSld>
  <p:clrMapOvr>
    <a:masterClrMapping/>
  </p:clrMapOvr>
  <p:transition spd="slow" advTm="65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153"/>
          <a:stretch/>
        </p:blipFill>
        <p:spPr>
          <a:xfrm rot="21076012">
            <a:off x="2942945" y="2000261"/>
            <a:ext cx="2293522" cy="32221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12024" y="476672"/>
            <a:ext cx="551993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19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«Последний из могикан»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Дж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.</a:t>
            </a:r>
            <a:r>
              <a:rPr lang="en-US" sz="5400" dirty="0" smtClean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Ф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. Купера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(1826)</a:t>
            </a:r>
          </a:p>
        </p:txBody>
      </p:sp>
    </p:spTree>
    <p:extLst>
      <p:ext uri="{BB962C8B-B14F-4D97-AF65-F5344CB8AC3E}">
        <p14:creationId xmlns:p14="http://schemas.microsoft.com/office/powerpoint/2010/main" xmlns="" val="3701314937"/>
      </p:ext>
    </p:extLst>
  </p:cSld>
  <p:clrMapOvr>
    <a:masterClrMapping/>
  </p:clrMapOvr>
  <p:transition spd="slow" advTm="637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83790">
            <a:off x="2988493" y="1927813"/>
            <a:ext cx="2278821" cy="3310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692696"/>
            <a:ext cx="59046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4800" dirty="0" smtClean="0">
                <a:solidFill>
                  <a:srgbClr val="990033"/>
                </a:solidFill>
                <a:latin typeface="Tolstyak" pitchFamily="82" charset="0"/>
              </a:rPr>
              <a:t>90</a:t>
            </a:r>
            <a:r>
              <a:rPr lang="ru-RU" sz="48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48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сборника</a:t>
            </a:r>
          </a:p>
          <a:p>
            <a:pPr algn="ctr"/>
            <a:r>
              <a:rPr lang="ru-RU" sz="4800" dirty="0">
                <a:solidFill>
                  <a:srgbClr val="990033"/>
                </a:solidFill>
                <a:latin typeface="Tolstyak" pitchFamily="82" charset="0"/>
              </a:rPr>
              <a:t>«Вечера на хуторе близ Диканьки»</a:t>
            </a:r>
          </a:p>
          <a:p>
            <a:pPr algn="ctr"/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Н</a:t>
            </a:r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.</a:t>
            </a:r>
            <a:r>
              <a:rPr lang="en-US" sz="4800" dirty="0" smtClean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4800" dirty="0" smtClean="0">
                <a:solidFill>
                  <a:srgbClr val="002060"/>
                </a:solidFill>
                <a:latin typeface="Tolstyak" pitchFamily="82" charset="0"/>
              </a:rPr>
              <a:t>В</a:t>
            </a:r>
            <a:r>
              <a:rPr lang="ru-RU" sz="4800" dirty="0">
                <a:solidFill>
                  <a:srgbClr val="002060"/>
                </a:solidFill>
                <a:latin typeface="Tolstyak" pitchFamily="82" charset="0"/>
              </a:rPr>
              <a:t>. Гоголя</a:t>
            </a:r>
          </a:p>
          <a:p>
            <a:pPr algn="ctr"/>
            <a:r>
              <a:rPr lang="ru-RU" sz="4800" dirty="0">
                <a:solidFill>
                  <a:srgbClr val="990033"/>
                </a:solidFill>
                <a:latin typeface="Tolstyak" pitchFamily="82" charset="0"/>
              </a:rPr>
              <a:t>   (1831)</a:t>
            </a:r>
          </a:p>
        </p:txBody>
      </p:sp>
    </p:spTree>
    <p:extLst>
      <p:ext uri="{BB962C8B-B14F-4D97-AF65-F5344CB8AC3E}">
        <p14:creationId xmlns:p14="http://schemas.microsoft.com/office/powerpoint/2010/main" xmlns="" val="267974295"/>
      </p:ext>
    </p:extLst>
  </p:cSld>
  <p:clrMapOvr>
    <a:masterClrMapping/>
  </p:clrMapOvr>
  <p:transition spd="slow" advTm="676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87576">
            <a:off x="2976594" y="2028092"/>
            <a:ext cx="2354295" cy="32007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892170"/>
            <a:ext cx="57359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90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«Сказки о царе 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Салтане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.</a:t>
            </a:r>
            <a:r>
              <a:rPr lang="en-US" sz="5400" dirty="0" smtClean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С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. Пушкина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(1831)</a:t>
            </a:r>
          </a:p>
        </p:txBody>
      </p:sp>
    </p:spTree>
    <p:extLst>
      <p:ext uri="{BB962C8B-B14F-4D97-AF65-F5344CB8AC3E}">
        <p14:creationId xmlns:p14="http://schemas.microsoft.com/office/powerpoint/2010/main" xmlns="" val="2140361440"/>
      </p:ext>
    </p:extLst>
  </p:cSld>
  <p:clrMapOvr>
    <a:masterClrMapping/>
  </p:clrMapOvr>
  <p:transition spd="slow" advTm="727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384"/>
            <a:ext cx="706072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20136" y="908720"/>
            <a:ext cx="41399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700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«Божественной комедии»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Данте Алигьери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(1321)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97228">
            <a:off x="2920839" y="2003568"/>
            <a:ext cx="2113779" cy="3212944"/>
          </a:xfrm>
          <a:prstGeom prst="rect">
            <a:avLst/>
          </a:prstGeom>
        </p:spPr>
      </p:pic>
    </p:spTree>
  </p:cSld>
  <p:clrMapOvr>
    <a:masterClrMapping/>
  </p:clrMapOvr>
  <p:transition spd="slow" advTm="373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96069">
            <a:off x="2925341" y="1940825"/>
            <a:ext cx="2321077" cy="33125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476672"/>
            <a:ext cx="58326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90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«Шагреневая кожа»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О. де Бальзака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(1831)</a:t>
            </a:r>
          </a:p>
        </p:txBody>
      </p:sp>
    </p:spTree>
    <p:extLst>
      <p:ext uri="{BB962C8B-B14F-4D97-AF65-F5344CB8AC3E}">
        <p14:creationId xmlns:p14="http://schemas.microsoft.com/office/powerpoint/2010/main" xmlns="" val="2118110726"/>
      </p:ext>
    </p:extLst>
  </p:cSld>
  <p:clrMapOvr>
    <a:masterClrMapping/>
  </p:clrMapOvr>
  <p:transition spd="slow" advTm="655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95310">
            <a:off x="2952729" y="1916728"/>
            <a:ext cx="2516053" cy="33380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8008" y="332656"/>
            <a:ext cx="56886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90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«Собор Парижской Богоматери»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Виктора Гюго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(1831)</a:t>
            </a:r>
          </a:p>
        </p:txBody>
      </p:sp>
    </p:spTree>
    <p:extLst>
      <p:ext uri="{BB962C8B-B14F-4D97-AF65-F5344CB8AC3E}">
        <p14:creationId xmlns:p14="http://schemas.microsoft.com/office/powerpoint/2010/main" xmlns="" val="3547827624"/>
      </p:ext>
    </p:extLst>
  </p:cSld>
  <p:clrMapOvr>
    <a:masterClrMapping/>
  </p:clrMapOvr>
  <p:transition spd="slow" advTm="642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73261">
            <a:off x="2940638" y="1879425"/>
            <a:ext cx="2409538" cy="34234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3992" y="764704"/>
            <a:ext cx="59046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18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комедии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«Ревизор»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Н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.</a:t>
            </a:r>
            <a:r>
              <a:rPr lang="en-US" sz="5400" dirty="0" smtClean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В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. Гоголя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(1836)</a:t>
            </a:r>
          </a:p>
        </p:txBody>
      </p:sp>
    </p:spTree>
    <p:extLst>
      <p:ext uri="{BB962C8B-B14F-4D97-AF65-F5344CB8AC3E}">
        <p14:creationId xmlns:p14="http://schemas.microsoft.com/office/powerpoint/2010/main" xmlns="" val="2936934268"/>
      </p:ext>
    </p:extLst>
  </p:cSld>
  <p:clrMapOvr>
    <a:masterClrMapping/>
  </p:clrMapOvr>
  <p:transition spd="slow" advTm="665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34427">
            <a:off x="2947588" y="2033857"/>
            <a:ext cx="2376264" cy="32158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4032" y="548680"/>
            <a:ext cx="56166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18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«Капитанская дочка»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.</a:t>
            </a:r>
            <a:r>
              <a:rPr lang="en-US" sz="5400" dirty="0" smtClean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С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. Пушкина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(1836)</a:t>
            </a:r>
          </a:p>
        </p:txBody>
      </p:sp>
    </p:spTree>
    <p:extLst>
      <p:ext uri="{BB962C8B-B14F-4D97-AF65-F5344CB8AC3E}">
        <p14:creationId xmlns:p14="http://schemas.microsoft.com/office/powerpoint/2010/main" xmlns="" val="2854729787"/>
      </p:ext>
    </p:extLst>
  </p:cSld>
  <p:clrMapOvr>
    <a:masterClrMapping/>
  </p:clrMapOvr>
  <p:transition spd="slow" advTm="720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60" t="1934" b="2980"/>
          <a:stretch/>
        </p:blipFill>
        <p:spPr>
          <a:xfrm rot="21248758">
            <a:off x="2952822" y="1814559"/>
            <a:ext cx="2406443" cy="3440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7344" y="260648"/>
            <a:ext cx="590465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18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«Посмертные записки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Пиквикского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клуба»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Ч. Диккенса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(1836)</a:t>
            </a:r>
          </a:p>
        </p:txBody>
      </p:sp>
    </p:spTree>
    <p:extLst>
      <p:ext uri="{BB962C8B-B14F-4D97-AF65-F5344CB8AC3E}">
        <p14:creationId xmlns:p14="http://schemas.microsoft.com/office/powerpoint/2010/main" xmlns="" val="175637933"/>
      </p:ext>
    </p:extLst>
  </p:cSld>
  <p:clrMapOvr>
    <a:masterClrMapping/>
  </p:clrMapOvr>
  <p:transition spd="slow" advTm="66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24857">
            <a:off x="3024886" y="2026197"/>
            <a:ext cx="2184671" cy="32273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8008" y="476672"/>
            <a:ext cx="57359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18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«Исповедь 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сына века»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де Мюссе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(1836)</a:t>
            </a:r>
          </a:p>
        </p:txBody>
      </p:sp>
    </p:spTree>
    <p:extLst>
      <p:ext uri="{BB962C8B-B14F-4D97-AF65-F5344CB8AC3E}">
        <p14:creationId xmlns:p14="http://schemas.microsoft.com/office/powerpoint/2010/main" xmlns="" val="3928940954"/>
      </p:ext>
    </p:extLst>
  </p:cSld>
  <p:clrMapOvr>
    <a:masterClrMapping/>
  </p:clrMapOvr>
  <p:transition spd="slow" advTm="676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71258">
            <a:off x="2888746" y="1915917"/>
            <a:ext cx="2246180" cy="32366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8008" y="332656"/>
            <a:ext cx="56886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80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«Зверобой, или Первая тропа войны»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Дж. Ф. Купера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(1841)</a:t>
            </a:r>
          </a:p>
        </p:txBody>
      </p:sp>
    </p:spTree>
    <p:extLst>
      <p:ext uri="{BB962C8B-B14F-4D97-AF65-F5344CB8AC3E}">
        <p14:creationId xmlns:p14="http://schemas.microsoft.com/office/powerpoint/2010/main" xmlns="" val="3614303398"/>
      </p:ext>
    </p:extLst>
  </p:cSld>
  <p:clrMapOvr>
    <a:masterClrMapping/>
  </p:clrMapOvr>
  <p:transition spd="slow" advTm="793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31"/>
          <a:stretch/>
        </p:blipFill>
        <p:spPr>
          <a:xfrm rot="21239394">
            <a:off x="3023610" y="1883104"/>
            <a:ext cx="2281378" cy="33282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6040" y="-19444"/>
            <a:ext cx="5400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17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«Бедные люди»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 повести </a:t>
            </a:r>
            <a:endParaRPr lang="en-US" sz="54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«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Двойник»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Ф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.</a:t>
            </a:r>
            <a:r>
              <a:rPr lang="en-US" sz="5400" dirty="0" smtClean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М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. Достоевского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(1846)</a:t>
            </a:r>
          </a:p>
        </p:txBody>
      </p:sp>
    </p:spTree>
    <p:extLst>
      <p:ext uri="{BB962C8B-B14F-4D97-AF65-F5344CB8AC3E}">
        <p14:creationId xmlns:p14="http://schemas.microsoft.com/office/powerpoint/2010/main" xmlns="" val="4190032964"/>
      </p:ext>
    </p:extLst>
  </p:cSld>
  <p:clrMapOvr>
    <a:masterClrMapping/>
  </p:clrMapOvr>
  <p:transition spd="slow" advTm="726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82961">
            <a:off x="3059787" y="1824206"/>
            <a:ext cx="2232248" cy="34770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28048" y="476672"/>
            <a:ext cx="547260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70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«Моби Дик, или Белый Кит»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Г. Мелвилла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(1851)</a:t>
            </a:r>
          </a:p>
        </p:txBody>
      </p:sp>
    </p:spTree>
    <p:extLst>
      <p:ext uri="{BB962C8B-B14F-4D97-AF65-F5344CB8AC3E}">
        <p14:creationId xmlns:p14="http://schemas.microsoft.com/office/powerpoint/2010/main" xmlns="" val="2202572132"/>
      </p:ext>
    </p:extLst>
  </p:cSld>
  <p:clrMapOvr>
    <a:masterClrMapping/>
  </p:clrMapOvr>
  <p:transition spd="slow" advTm="732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15" t="7902" r="42217" b="3199"/>
          <a:stretch/>
        </p:blipFill>
        <p:spPr>
          <a:xfrm rot="21411099">
            <a:off x="3021028" y="1905557"/>
            <a:ext cx="2306809" cy="34638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0056" y="548680"/>
            <a:ext cx="51845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16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выхода в свет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«Семейной хроники»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    С. Т. Аксакова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(1856)</a:t>
            </a:r>
          </a:p>
        </p:txBody>
      </p:sp>
    </p:spTree>
    <p:extLst>
      <p:ext uri="{BB962C8B-B14F-4D97-AF65-F5344CB8AC3E}">
        <p14:creationId xmlns:p14="http://schemas.microsoft.com/office/powerpoint/2010/main" xmlns="" val="2763518942"/>
      </p:ext>
    </p:extLst>
  </p:cSld>
  <p:clrMapOvr>
    <a:masterClrMapping/>
  </p:clrMapOvr>
  <p:transition spd="slow" advTm="607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20136" y="404664"/>
            <a:ext cx="41399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70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книги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«Декамерон»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Джованни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Боккаччо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(1351)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87353">
            <a:off x="3048972" y="2033220"/>
            <a:ext cx="2145676" cy="335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1271510"/>
      </p:ext>
    </p:extLst>
  </p:cSld>
  <p:clrMapOvr>
    <a:masterClrMapping/>
  </p:clrMapOvr>
  <p:transition spd="slow" advTm="458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18"/>
          <a:stretch/>
        </p:blipFill>
        <p:spPr>
          <a:xfrm rot="21238953">
            <a:off x="2950491" y="1889788"/>
            <a:ext cx="2405582" cy="330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28048" y="476672"/>
            <a:ext cx="5400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16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полного издания сказки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«Конек-Горбунок»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П. П. Ершова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(1856)</a:t>
            </a:r>
          </a:p>
        </p:txBody>
      </p:sp>
    </p:spTree>
    <p:extLst>
      <p:ext uri="{BB962C8B-B14F-4D97-AF65-F5344CB8AC3E}">
        <p14:creationId xmlns:p14="http://schemas.microsoft.com/office/powerpoint/2010/main" xmlns="" val="1399816742"/>
      </p:ext>
    </p:extLst>
  </p:cSld>
  <p:clrMapOvr>
    <a:masterClrMapping/>
  </p:clrMapOvr>
  <p:transition spd="slow" advTm="685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20646">
            <a:off x="2962736" y="1881068"/>
            <a:ext cx="2152188" cy="33715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8008" y="260648"/>
            <a:ext cx="612068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60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«Униженные и оскорбленные»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Ф. М. Достоевского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(1861)</a:t>
            </a:r>
          </a:p>
        </p:txBody>
      </p:sp>
    </p:spTree>
    <p:extLst>
      <p:ext uri="{BB962C8B-B14F-4D97-AF65-F5344CB8AC3E}">
        <p14:creationId xmlns:p14="http://schemas.microsoft.com/office/powerpoint/2010/main" xmlns="" val="1363543213"/>
      </p:ext>
    </p:extLst>
  </p:cSld>
  <p:clrMapOvr>
    <a:masterClrMapping/>
  </p:clrMapOvr>
  <p:transition spd="slow" advTm="869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47038">
            <a:off x="2977257" y="1854326"/>
            <a:ext cx="2342394" cy="3394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3992" y="260648"/>
            <a:ext cx="602399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15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романов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«Игрок» и «Преступление 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и наказание»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Ф. М. Достоевского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(1866)</a:t>
            </a:r>
          </a:p>
        </p:txBody>
      </p:sp>
    </p:spTree>
    <p:extLst>
      <p:ext uri="{BB962C8B-B14F-4D97-AF65-F5344CB8AC3E}">
        <p14:creationId xmlns:p14="http://schemas.microsoft.com/office/powerpoint/2010/main" xmlns="" val="3165313082"/>
      </p:ext>
    </p:extLst>
  </p:cSld>
  <p:clrMapOvr>
    <a:masterClrMapping/>
  </p:clrMapOvr>
  <p:transition spd="slow" advTm="78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00" t="4851" r="9313" b="10100"/>
          <a:stretch/>
        </p:blipFill>
        <p:spPr>
          <a:xfrm rot="21234948">
            <a:off x="2805984" y="2029047"/>
            <a:ext cx="2336828" cy="31345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4032" y="548680"/>
            <a:ext cx="56886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сказочной повести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«Алиса в Зазеркалье»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Льюиса Кэрролла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(1871)</a:t>
            </a:r>
          </a:p>
        </p:txBody>
      </p:sp>
    </p:spTree>
    <p:extLst>
      <p:ext uri="{BB962C8B-B14F-4D97-AF65-F5344CB8AC3E}">
        <p14:creationId xmlns:p14="http://schemas.microsoft.com/office/powerpoint/2010/main" xmlns="" val="1767529776"/>
      </p:ext>
    </p:extLst>
  </p:cSld>
  <p:clrMapOvr>
    <a:masterClrMapping/>
  </p:clrMapOvr>
  <p:transition spd="slow" advTm="117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126"/>
          <a:stretch/>
        </p:blipFill>
        <p:spPr>
          <a:xfrm rot="21236152">
            <a:off x="2940382" y="2107746"/>
            <a:ext cx="2163644" cy="3091363"/>
          </a:xfrm>
          <a:prstGeom prst="rect">
            <a:avLst/>
          </a:prstGeom>
          <a:ln w="25400">
            <a:solidFill>
              <a:srgbClr val="990033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816080" y="620688"/>
            <a:ext cx="51125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«Интернационала»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Э.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Потье</a:t>
            </a:r>
            <a:endParaRPr lang="ru-RU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(1871)</a:t>
            </a:r>
          </a:p>
        </p:txBody>
      </p:sp>
    </p:spTree>
    <p:extLst>
      <p:ext uri="{BB962C8B-B14F-4D97-AF65-F5344CB8AC3E}">
        <p14:creationId xmlns:p14="http://schemas.microsoft.com/office/powerpoint/2010/main" xmlns="" val="478369757"/>
      </p:ext>
    </p:extLst>
  </p:cSld>
  <p:clrMapOvr>
    <a:masterClrMapping/>
  </p:clrMapOvr>
  <p:transition spd="slow" advTm="125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51"/>
          <a:stretch/>
        </p:blipFill>
        <p:spPr>
          <a:xfrm rot="21143000">
            <a:off x="2982687" y="2046013"/>
            <a:ext cx="2158748" cy="3147305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384032" y="332656"/>
            <a:ext cx="561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14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последней главы поэмы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«Кому на Руси жить хорошо»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Н. А. Некрасова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(1866-76)</a:t>
            </a:r>
          </a:p>
        </p:txBody>
      </p:sp>
    </p:spTree>
    <p:extLst>
      <p:ext uri="{BB962C8B-B14F-4D97-AF65-F5344CB8AC3E}">
        <p14:creationId xmlns:p14="http://schemas.microsoft.com/office/powerpoint/2010/main" xmlns="" val="2523140839"/>
      </p:ext>
    </p:extLst>
  </p:cSld>
  <p:clrMapOvr>
    <a:masterClrMapping/>
  </p:clrMapOvr>
  <p:transition spd="slow" advTm="1010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40" r="17240"/>
          <a:stretch/>
        </p:blipFill>
        <p:spPr>
          <a:xfrm rot="21292097">
            <a:off x="2926708" y="1866352"/>
            <a:ext cx="2239313" cy="32995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4032" y="332656"/>
            <a:ext cx="554461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145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«Приключения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/>
            </a:r>
            <a:b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Тома 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Сойера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Марка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Твена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(1876)</a:t>
            </a:r>
          </a:p>
        </p:txBody>
      </p:sp>
    </p:spTree>
    <p:extLst>
      <p:ext uri="{BB962C8B-B14F-4D97-AF65-F5344CB8AC3E}">
        <p14:creationId xmlns:p14="http://schemas.microsoft.com/office/powerpoint/2010/main" xmlns="" val="3551486823"/>
      </p:ext>
    </p:extLst>
  </p:cSld>
  <p:clrMapOvr>
    <a:masterClrMapping/>
  </p:clrMapOvr>
  <p:transition spd="slow" advTm="101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93241">
            <a:off x="2854526" y="1860583"/>
            <a:ext cx="2452532" cy="33166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72064" y="476672"/>
            <a:ext cx="51125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140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произведения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«Левша»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Н. С. Лескова 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/>
            </a:r>
            <a:b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1881)</a:t>
            </a:r>
          </a:p>
        </p:txBody>
      </p:sp>
    </p:spTree>
    <p:extLst>
      <p:ext uri="{BB962C8B-B14F-4D97-AF65-F5344CB8AC3E}">
        <p14:creationId xmlns:p14="http://schemas.microsoft.com/office/powerpoint/2010/main" xmlns="" val="3317943877"/>
      </p:ext>
    </p:extLst>
  </p:cSld>
  <p:clrMapOvr>
    <a:masterClrMapping/>
  </p:clrMapOvr>
  <p:transition spd="slow" advTm="821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85" r="6385" b="3380"/>
          <a:stretch/>
        </p:blipFill>
        <p:spPr>
          <a:xfrm rot="21342110">
            <a:off x="2901852" y="1924506"/>
            <a:ext cx="2247918" cy="32391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8008" y="0"/>
            <a:ext cx="583264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3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повести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«Странная история доктора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Джекила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и мистера Хайда»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Р. Л. Стивенсона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(1886)</a:t>
            </a:r>
          </a:p>
        </p:txBody>
      </p:sp>
    </p:spTree>
    <p:extLst>
      <p:ext uri="{BB962C8B-B14F-4D97-AF65-F5344CB8AC3E}">
        <p14:creationId xmlns:p14="http://schemas.microsoft.com/office/powerpoint/2010/main" xmlns="" val="3568111387"/>
      </p:ext>
    </p:extLst>
  </p:cSld>
  <p:clrMapOvr>
    <a:masterClrMapping/>
  </p:clrMapOvr>
  <p:transition spd="slow" advTm="114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71" r="17870"/>
          <a:stretch/>
        </p:blipFill>
        <p:spPr>
          <a:xfrm rot="21263335">
            <a:off x="2856934" y="2018219"/>
            <a:ext cx="2224892" cy="3081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28048" y="2327"/>
            <a:ext cx="547260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130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романа 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/>
            </a:r>
            <a:b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«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Портрет 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/>
            </a:r>
            <a:b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Дориана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Грея»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О. 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Уайльда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отдельной книгой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(1891)</a:t>
            </a:r>
          </a:p>
        </p:txBody>
      </p:sp>
    </p:spTree>
    <p:extLst>
      <p:ext uri="{BB962C8B-B14F-4D97-AF65-F5344CB8AC3E}">
        <p14:creationId xmlns:p14="http://schemas.microsoft.com/office/powerpoint/2010/main" xmlns="" val="2927687199"/>
      </p:ext>
    </p:extLst>
  </p:cSld>
  <p:clrMapOvr>
    <a:masterClrMapping/>
  </p:clrMapOvr>
  <p:transition spd="slow" advTm="79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21" b="5721"/>
          <a:stretch/>
        </p:blipFill>
        <p:spPr>
          <a:xfrm rot="21202745">
            <a:off x="2903747" y="1901387"/>
            <a:ext cx="2431087" cy="3473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2144" y="764704"/>
            <a:ext cx="41399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50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книги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«Утопия»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Томаса Мора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(1516)</a:t>
            </a:r>
          </a:p>
        </p:txBody>
      </p:sp>
    </p:spTree>
    <p:extLst>
      <p:ext uri="{BB962C8B-B14F-4D97-AF65-F5344CB8AC3E}">
        <p14:creationId xmlns:p14="http://schemas.microsoft.com/office/powerpoint/2010/main" xmlns="" val="42415316"/>
      </p:ext>
    </p:extLst>
  </p:cSld>
  <p:clrMapOvr>
    <a:masterClrMapping/>
  </p:clrMapOvr>
  <p:transition spd="slow" advTm="57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764704"/>
            <a:ext cx="58326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125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</a:t>
            </a:r>
            <a:r>
              <a:rPr lang="en-US" sz="5400" dirty="0">
                <a:solidFill>
                  <a:srgbClr val="002060"/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рассказа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«Максимка»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К. М. Станюковича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(1896)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90096">
            <a:off x="2902032" y="1965877"/>
            <a:ext cx="2234329" cy="333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3228370"/>
      </p:ext>
    </p:extLst>
  </p:cSld>
  <p:clrMapOvr>
    <a:masterClrMapping/>
  </p:clrMapOvr>
  <p:transition spd="slow" advTm="814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02997">
            <a:off x="2981208" y="2076813"/>
            <a:ext cx="2168944" cy="30042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6040" y="764704"/>
            <a:ext cx="53285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2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</a:t>
            </a:r>
            <a:r>
              <a:rPr lang="en-US" sz="54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 постановки пьесы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«Чайка»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П. Чехова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(1896)</a:t>
            </a:r>
          </a:p>
        </p:txBody>
      </p:sp>
    </p:spTree>
    <p:extLst>
      <p:ext uri="{BB962C8B-B14F-4D97-AF65-F5344CB8AC3E}">
        <p14:creationId xmlns:p14="http://schemas.microsoft.com/office/powerpoint/2010/main" xmlns="" val="3500903381"/>
      </p:ext>
    </p:extLst>
  </p:cSld>
  <p:clrMapOvr>
    <a:masterClrMapping/>
  </p:clrMapOvr>
  <p:transition spd="slow" advTm="902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93656">
            <a:off x="2848556" y="2009231"/>
            <a:ext cx="2218158" cy="31762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4032" y="548680"/>
            <a:ext cx="56886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2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«Остров доктора Моро»</a:t>
            </a:r>
          </a:p>
          <a:p>
            <a:pPr algn="ctr"/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Герберта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Уэллса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(1896)</a:t>
            </a:r>
          </a:p>
        </p:txBody>
      </p:sp>
    </p:spTree>
    <p:extLst>
      <p:ext uri="{BB962C8B-B14F-4D97-AF65-F5344CB8AC3E}">
        <p14:creationId xmlns:p14="http://schemas.microsoft.com/office/powerpoint/2010/main" xmlns="" val="4266178013"/>
      </p:ext>
    </p:extLst>
  </p:cSld>
  <p:clrMapOvr>
    <a:masterClrMapping/>
  </p:clrMapOvr>
  <p:transition spd="slow" advTm="712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61"/>
          <a:stretch/>
        </p:blipFill>
        <p:spPr>
          <a:xfrm rot="21314606">
            <a:off x="2982038" y="2003033"/>
            <a:ext cx="2209488" cy="31403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04112" y="620688"/>
            <a:ext cx="42839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20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пьесы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«Мещане»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М. Горького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(1901)</a:t>
            </a:r>
          </a:p>
        </p:txBody>
      </p:sp>
    </p:spTree>
    <p:extLst>
      <p:ext uri="{BB962C8B-B14F-4D97-AF65-F5344CB8AC3E}">
        <p14:creationId xmlns:p14="http://schemas.microsoft.com/office/powerpoint/2010/main" xmlns="" val="4267139698"/>
      </p:ext>
    </p:extLst>
  </p:cSld>
  <p:clrMapOvr>
    <a:masterClrMapping/>
  </p:clrMapOvr>
  <p:transition spd="slow" advTm="700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19255">
            <a:off x="2878425" y="2029433"/>
            <a:ext cx="2211613" cy="31408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72064" y="692696"/>
            <a:ext cx="52565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20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«Рыжик»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И. Свирского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(1901)</a:t>
            </a:r>
          </a:p>
        </p:txBody>
      </p:sp>
    </p:spTree>
    <p:extLst>
      <p:ext uri="{BB962C8B-B14F-4D97-AF65-F5344CB8AC3E}">
        <p14:creationId xmlns:p14="http://schemas.microsoft.com/office/powerpoint/2010/main" xmlns="" val="3567263505"/>
      </p:ext>
    </p:extLst>
  </p:cSld>
  <p:clrMapOvr>
    <a:masterClrMapping/>
  </p:clrMapOvr>
  <p:transition spd="slow" advTm="667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70137">
            <a:off x="2934601" y="2018004"/>
            <a:ext cx="2268562" cy="3260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6040" y="404664"/>
            <a:ext cx="53285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20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«Собака 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Баскервилей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Конан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Дойля</a:t>
            </a:r>
            <a:endParaRPr lang="ru-RU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(1901)</a:t>
            </a:r>
          </a:p>
        </p:txBody>
      </p:sp>
    </p:spTree>
    <p:extLst>
      <p:ext uri="{BB962C8B-B14F-4D97-AF65-F5344CB8AC3E}">
        <p14:creationId xmlns:p14="http://schemas.microsoft.com/office/powerpoint/2010/main" xmlns="" val="2294263691"/>
      </p:ext>
    </p:extLst>
  </p:cSld>
  <p:clrMapOvr>
    <a:masterClrMapping/>
  </p:clrMapOvr>
  <p:transition spd="slow" advTm="654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88"/>
          <a:stretch/>
        </p:blipFill>
        <p:spPr>
          <a:xfrm rot="21151687">
            <a:off x="2893707" y="2053969"/>
            <a:ext cx="2306370" cy="3020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6040" y="332656"/>
            <a:ext cx="532859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20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«Первые люди 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на Луне»</a:t>
            </a:r>
          </a:p>
          <a:p>
            <a:pPr algn="ctr"/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Герберта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Уэллса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(1901)</a:t>
            </a:r>
          </a:p>
        </p:txBody>
      </p:sp>
    </p:spTree>
    <p:extLst>
      <p:ext uri="{BB962C8B-B14F-4D97-AF65-F5344CB8AC3E}">
        <p14:creationId xmlns:p14="http://schemas.microsoft.com/office/powerpoint/2010/main" xmlns="" val="4150971043"/>
      </p:ext>
    </p:extLst>
  </p:cSld>
  <p:clrMapOvr>
    <a:masterClrMapping/>
  </p:clrMapOvr>
  <p:transition spd="slow" advTm="643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30509">
            <a:off x="2875683" y="2027728"/>
            <a:ext cx="2238539" cy="3179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6040" y="0"/>
            <a:ext cx="55598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115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пьес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«Незнакомка»,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«Балаганчик»,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«Король на площади»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А. Блока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(1906)</a:t>
            </a:r>
          </a:p>
        </p:txBody>
      </p:sp>
    </p:spTree>
    <p:extLst>
      <p:ext uri="{BB962C8B-B14F-4D97-AF65-F5344CB8AC3E}">
        <p14:creationId xmlns:p14="http://schemas.microsoft.com/office/powerpoint/2010/main" xmlns="" val="563753846"/>
      </p:ext>
    </p:extLst>
  </p:cSld>
  <p:clrMapOvr>
    <a:masterClrMapping/>
  </p:clrMapOvr>
  <p:transition spd="slow" advTm="69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58541">
            <a:off x="2944425" y="1878041"/>
            <a:ext cx="2289116" cy="3356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4032" y="476672"/>
            <a:ext cx="56318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115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«Белый клык»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Д. 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Лондона</a:t>
            </a:r>
            <a:endParaRPr lang="ru-RU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 (1906)</a:t>
            </a:r>
          </a:p>
        </p:txBody>
      </p:sp>
    </p:spTree>
    <p:extLst>
      <p:ext uri="{BB962C8B-B14F-4D97-AF65-F5344CB8AC3E}">
        <p14:creationId xmlns:p14="http://schemas.microsoft.com/office/powerpoint/2010/main" xmlns="" val="1201028597"/>
      </p:ext>
    </p:extLst>
  </p:cSld>
  <p:clrMapOvr>
    <a:masterClrMapping/>
  </p:clrMapOvr>
  <p:transition spd="slow" advTm="97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81" b="3561"/>
          <a:stretch/>
        </p:blipFill>
        <p:spPr>
          <a:xfrm rot="21283210">
            <a:off x="2928474" y="1940491"/>
            <a:ext cx="2229143" cy="3250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88088" y="195760"/>
            <a:ext cx="49685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110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рассказа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«Гранатовый браслет»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И. Куприна </a:t>
            </a:r>
            <a:endParaRPr lang="ru-RU" sz="54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1911)</a:t>
            </a:r>
          </a:p>
        </p:txBody>
      </p:sp>
    </p:spTree>
    <p:extLst>
      <p:ext uri="{BB962C8B-B14F-4D97-AF65-F5344CB8AC3E}">
        <p14:creationId xmlns:p14="http://schemas.microsoft.com/office/powerpoint/2010/main" xmlns="" val="3051252985"/>
      </p:ext>
    </p:extLst>
  </p:cSld>
  <p:clrMapOvr>
    <a:masterClrMapping/>
  </p:clrMapOvr>
  <p:transition spd="slow" advTm="829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69987">
            <a:off x="2818688" y="1870042"/>
            <a:ext cx="2416219" cy="33789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28048" y="604839"/>
            <a:ext cx="558011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4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40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endParaRPr lang="en-US" sz="54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публикации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книги </a:t>
            </a:r>
            <a:endParaRPr lang="en-US" sz="54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«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Острожская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Библия»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Ивана Фёдорова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(1581)</a:t>
            </a:r>
          </a:p>
        </p:txBody>
      </p:sp>
    </p:spTree>
    <p:extLst>
      <p:ext uri="{BB962C8B-B14F-4D97-AF65-F5344CB8AC3E}">
        <p14:creationId xmlns:p14="http://schemas.microsoft.com/office/powerpoint/2010/main" xmlns="" val="104579665"/>
      </p:ext>
    </p:extLst>
  </p:cSld>
  <p:clrMapOvr>
    <a:masterClrMapping/>
  </p:clrMapOvr>
  <p:transition spd="slow" advTm="64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30591">
            <a:off x="3020325" y="2023924"/>
            <a:ext cx="2168489" cy="31876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0016" y="404664"/>
            <a:ext cx="58231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105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«Портрет    художника в   юности»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Д. Джойса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(1916)</a:t>
            </a:r>
          </a:p>
        </p:txBody>
      </p:sp>
    </p:spTree>
    <p:extLst>
      <p:ext uri="{BB962C8B-B14F-4D97-AF65-F5344CB8AC3E}">
        <p14:creationId xmlns:p14="http://schemas.microsoft.com/office/powerpoint/2010/main" xmlns="" val="2702449850"/>
      </p:ext>
    </p:extLst>
  </p:cSld>
  <p:clrMapOvr>
    <a:masterClrMapping/>
  </p:clrMapOvr>
  <p:transition spd="slow" advTm="885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52796">
            <a:off x="2942015" y="1948677"/>
            <a:ext cx="2224509" cy="32541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76120" y="532661"/>
            <a:ext cx="455681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100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издания сборника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стихотворений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«Подорожник»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А. Ахматовой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(1921)</a:t>
            </a:r>
          </a:p>
        </p:txBody>
      </p:sp>
    </p:spTree>
    <p:extLst>
      <p:ext uri="{BB962C8B-B14F-4D97-AF65-F5344CB8AC3E}">
        <p14:creationId xmlns:p14="http://schemas.microsoft.com/office/powerpoint/2010/main" xmlns="" val="3048839375"/>
      </p:ext>
    </p:extLst>
  </p:cSld>
  <p:clrMapOvr>
    <a:masterClrMapping/>
  </p:clrMapOvr>
  <p:transition spd="slow" advTm="85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99387">
            <a:off x="2955619" y="2043272"/>
            <a:ext cx="2206999" cy="32170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0056" y="404664"/>
            <a:ext cx="547260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100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издания сборника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стихотворений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«Шатёр»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Н. Гумилёва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(1921)</a:t>
            </a:r>
          </a:p>
        </p:txBody>
      </p:sp>
    </p:spTree>
    <p:extLst>
      <p:ext uri="{BB962C8B-B14F-4D97-AF65-F5344CB8AC3E}">
        <p14:creationId xmlns:p14="http://schemas.microsoft.com/office/powerpoint/2010/main" xmlns="" val="1724133699"/>
      </p:ext>
    </p:extLst>
  </p:cSld>
  <p:clrMapOvr>
    <a:masterClrMapping/>
  </p:clrMapOvr>
  <p:transition spd="slow" advTm="894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16748">
            <a:off x="2983232" y="2002997"/>
            <a:ext cx="2225503" cy="31923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28048" y="476672"/>
            <a:ext cx="54726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95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стихотворению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 «Что ни страница, то слон, то львица»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В. В. Маяковского</a:t>
            </a: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(1926)</a:t>
            </a:r>
          </a:p>
        </p:txBody>
      </p:sp>
    </p:spTree>
    <p:extLst>
      <p:ext uri="{BB962C8B-B14F-4D97-AF65-F5344CB8AC3E}">
        <p14:creationId xmlns:p14="http://schemas.microsoft.com/office/powerpoint/2010/main" xmlns="" val="1538731966"/>
      </p:ext>
    </p:extLst>
  </p:cSld>
  <p:clrMapOvr>
    <a:masterClrMapping/>
  </p:clrMapOvr>
  <p:transition spd="slow" advTm="72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11579">
            <a:off x="2997143" y="2061431"/>
            <a:ext cx="2268458" cy="31771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1378" y="-99392"/>
            <a:ext cx="59766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95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первой 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«Земля Санникова, или Последние 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онкилоны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В. А. Обручева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(1926)</a:t>
            </a:r>
          </a:p>
        </p:txBody>
      </p:sp>
    </p:spTree>
    <p:extLst>
      <p:ext uri="{BB962C8B-B14F-4D97-AF65-F5344CB8AC3E}">
        <p14:creationId xmlns:p14="http://schemas.microsoft.com/office/powerpoint/2010/main" xmlns="" val="168921785"/>
      </p:ext>
    </p:extLst>
  </p:cSld>
  <p:clrMapOvr>
    <a:masterClrMapping/>
  </p:clrMapOvr>
  <p:transition spd="slow" advTm="80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29033">
            <a:off x="2908993" y="1928566"/>
            <a:ext cx="2256145" cy="32731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44072" y="692696"/>
            <a:ext cx="49685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95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выхода 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/>
            </a:r>
            <a:b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в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свет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«Город Градов»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П. Платонова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(1926)</a:t>
            </a:r>
          </a:p>
        </p:txBody>
      </p:sp>
    </p:spTree>
    <p:extLst>
      <p:ext uri="{BB962C8B-B14F-4D97-AF65-F5344CB8AC3E}">
        <p14:creationId xmlns:p14="http://schemas.microsoft.com/office/powerpoint/2010/main" xmlns="" val="2777730233"/>
      </p:ext>
    </p:extLst>
  </p:cSld>
  <p:clrMapOvr>
    <a:masterClrMapping/>
  </p:clrMapOvr>
  <p:transition spd="slow" advTm="632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81"/>
          <a:stretch/>
        </p:blipFill>
        <p:spPr>
          <a:xfrm rot="21275168">
            <a:off x="2926099" y="2020164"/>
            <a:ext cx="2338444" cy="3130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44072" y="476672"/>
            <a:ext cx="45568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95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пьесы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«Любовь Яровая»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К. А.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Тренева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/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(1926)</a:t>
            </a:r>
          </a:p>
        </p:txBody>
      </p:sp>
    </p:spTree>
    <p:extLst>
      <p:ext uri="{BB962C8B-B14F-4D97-AF65-F5344CB8AC3E}">
        <p14:creationId xmlns:p14="http://schemas.microsoft.com/office/powerpoint/2010/main" xmlns="" val="938831639"/>
      </p:ext>
    </p:extLst>
  </p:cSld>
  <p:clrMapOvr>
    <a:masterClrMapping/>
  </p:clrMapOvr>
  <p:transition spd="slow" advTm="663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83147">
            <a:off x="2846880" y="2020648"/>
            <a:ext cx="2396586" cy="30496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55296" y="0"/>
            <a:ext cx="633670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95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2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2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200" dirty="0">
                <a:solidFill>
                  <a:srgbClr val="002060"/>
                </a:solidFill>
                <a:latin typeface="Tolstyak" pitchFamily="82" charset="0"/>
              </a:rPr>
              <a:t>написания стихотворений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Федорино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горе»,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«Путаница»,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«Телефон»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К. И. Чуковского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(1926)</a:t>
            </a:r>
          </a:p>
        </p:txBody>
      </p:sp>
    </p:spTree>
    <p:extLst>
      <p:ext uri="{BB962C8B-B14F-4D97-AF65-F5344CB8AC3E}">
        <p14:creationId xmlns:p14="http://schemas.microsoft.com/office/powerpoint/2010/main" xmlns="" val="3695165943"/>
      </p:ext>
    </p:extLst>
  </p:cSld>
  <p:clrMapOvr>
    <a:masterClrMapping/>
  </p:clrMapOvr>
  <p:transition spd="slow" advTm="906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1" r="19760" b="4640"/>
          <a:stretch/>
        </p:blipFill>
        <p:spPr>
          <a:xfrm rot="21388322">
            <a:off x="2954840" y="1982087"/>
            <a:ext cx="2222254" cy="32925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8008" y="404664"/>
            <a:ext cx="58799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95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сборника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«Донские рассказы»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М. А. Шолохова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(1926)</a:t>
            </a:r>
          </a:p>
        </p:txBody>
      </p:sp>
    </p:spTree>
    <p:extLst>
      <p:ext uri="{BB962C8B-B14F-4D97-AF65-F5344CB8AC3E}">
        <p14:creationId xmlns:p14="http://schemas.microsoft.com/office/powerpoint/2010/main" xmlns="" val="3537758524"/>
      </p:ext>
    </p:extLst>
  </p:cSld>
  <p:clrMapOvr>
    <a:masterClrMapping/>
  </p:clrMapOvr>
  <p:transition spd="slow" advTm="806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62726">
            <a:off x="2948972" y="1989099"/>
            <a:ext cx="2286992" cy="32202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88088" y="116632"/>
            <a:ext cx="455681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95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первого отдельного издания книги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«Винни Пух»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А.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Милна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/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(1926)</a:t>
            </a:r>
          </a:p>
        </p:txBody>
      </p:sp>
    </p:spTree>
    <p:extLst>
      <p:ext uri="{BB962C8B-B14F-4D97-AF65-F5344CB8AC3E}">
        <p14:creationId xmlns:p14="http://schemas.microsoft.com/office/powerpoint/2010/main" xmlns="" val="2806819031"/>
      </p:ext>
    </p:extLst>
  </p:cSld>
  <p:clrMapOvr>
    <a:masterClrMapping/>
  </p:clrMapOvr>
  <p:transition spd="slow" advTm="989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64058">
            <a:off x="2917872" y="1834147"/>
            <a:ext cx="2325078" cy="34092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6233" y="892170"/>
            <a:ext cx="581576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4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20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трагедии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«Гамлет»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Уильяма Шекспира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(1601)</a:t>
            </a:r>
          </a:p>
        </p:txBody>
      </p:sp>
    </p:spTree>
    <p:extLst>
      <p:ext uri="{BB962C8B-B14F-4D97-AF65-F5344CB8AC3E}">
        <p14:creationId xmlns:p14="http://schemas.microsoft.com/office/powerpoint/2010/main" xmlns="" val="4154108794"/>
      </p:ext>
    </p:extLst>
  </p:cSld>
  <p:clrMapOvr>
    <a:masterClrMapping/>
  </p:clrMapOvr>
  <p:transition spd="slow" advTm="626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80279">
            <a:off x="2860461" y="1948189"/>
            <a:ext cx="2380371" cy="3316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8008" y="332656"/>
            <a:ext cx="56886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95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выхода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«И восходит солнце»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(«Фиеста»)</a:t>
            </a:r>
          </a:p>
          <a:p>
            <a:pPr algn="ctr"/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Э. Хемингуэя</a:t>
            </a: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(1926)</a:t>
            </a:r>
          </a:p>
        </p:txBody>
      </p:sp>
    </p:spTree>
    <p:extLst>
      <p:ext uri="{BB962C8B-B14F-4D97-AF65-F5344CB8AC3E}">
        <p14:creationId xmlns:p14="http://schemas.microsoft.com/office/powerpoint/2010/main" xmlns="" val="4097300322"/>
      </p:ext>
    </p:extLst>
  </p:cSld>
  <p:clrMapOvr>
    <a:masterClrMapping/>
  </p:clrMapOvr>
  <p:transition spd="slow" advTm="746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60123">
            <a:off x="2935052" y="2018772"/>
            <a:ext cx="2222761" cy="31781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12024" y="188640"/>
            <a:ext cx="58079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90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«Золотой теленок»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И. Ильфа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 Е. Петрова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(1931)</a:t>
            </a:r>
          </a:p>
        </p:txBody>
      </p:sp>
    </p:spTree>
    <p:extLst>
      <p:ext uri="{BB962C8B-B14F-4D97-AF65-F5344CB8AC3E}">
        <p14:creationId xmlns:p14="http://schemas.microsoft.com/office/powerpoint/2010/main" xmlns="" val="789999747"/>
      </p:ext>
    </p:extLst>
  </p:cSld>
  <p:clrMapOvr>
    <a:masterClrMapping/>
  </p:clrMapOvr>
  <p:transition spd="slow" advTm="67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75723">
            <a:off x="3004815" y="1938838"/>
            <a:ext cx="2150607" cy="3269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72064" y="260648"/>
            <a:ext cx="5616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90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издания автобиографической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«Охранная грамота»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Б. Л. Пастернака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(1931)</a:t>
            </a:r>
          </a:p>
        </p:txBody>
      </p:sp>
    </p:spTree>
    <p:extLst>
      <p:ext uri="{BB962C8B-B14F-4D97-AF65-F5344CB8AC3E}">
        <p14:creationId xmlns:p14="http://schemas.microsoft.com/office/powerpoint/2010/main" xmlns="" val="2438234435"/>
      </p:ext>
    </p:extLst>
  </p:cSld>
  <p:clrMapOvr>
    <a:masterClrMapping/>
  </p:clrMapOvr>
  <p:transition spd="slow" advTm="114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00166">
            <a:off x="2772942" y="1947275"/>
            <a:ext cx="2490625" cy="31698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88088" y="404664"/>
            <a:ext cx="455681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издания сборника стихотворений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«Игрушки»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Л.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Барто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/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(1936)</a:t>
            </a:r>
          </a:p>
        </p:txBody>
      </p:sp>
    </p:spTree>
    <p:extLst>
      <p:ext uri="{BB962C8B-B14F-4D97-AF65-F5344CB8AC3E}">
        <p14:creationId xmlns:p14="http://schemas.microsoft.com/office/powerpoint/2010/main" xmlns="" val="2517079990"/>
      </p:ext>
    </p:extLst>
  </p:cSld>
  <p:clrMapOvr>
    <a:masterClrMapping/>
  </p:clrMapOvr>
  <p:transition spd="slow" advTm="1017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650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80287">
            <a:off x="2969115" y="2042178"/>
            <a:ext cx="2253041" cy="31837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404664"/>
            <a:ext cx="58799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издания первой части трилогии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«Старая крепость»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В. П. Беляева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(1936)</a:t>
            </a:r>
          </a:p>
        </p:txBody>
      </p:sp>
    </p:spTree>
    <p:extLst>
      <p:ext uri="{BB962C8B-B14F-4D97-AF65-F5344CB8AC3E}">
        <p14:creationId xmlns:p14="http://schemas.microsoft.com/office/powerpoint/2010/main" xmlns="" val="1234288942"/>
      </p:ext>
    </p:extLst>
  </p:cSld>
  <p:clrMapOvr>
    <a:masterClrMapping/>
  </p:clrMapOvr>
  <p:transition spd="slow" advTm="830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09942">
            <a:off x="2980013" y="2080823"/>
            <a:ext cx="2311653" cy="30492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43328" y="836712"/>
            <a:ext cx="60486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рассказа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«Голубая чашка»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П. Гайдара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(1936)</a:t>
            </a:r>
          </a:p>
        </p:txBody>
      </p:sp>
    </p:spTree>
    <p:extLst>
      <p:ext uri="{BB962C8B-B14F-4D97-AF65-F5344CB8AC3E}">
        <p14:creationId xmlns:p14="http://schemas.microsoft.com/office/powerpoint/2010/main" xmlns="" val="2490163496"/>
      </p:ext>
    </p:extLst>
  </p:cSld>
  <p:clrMapOvr>
    <a:masterClrMapping/>
  </p:clrMapOvr>
  <p:transition spd="slow" advTm="996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72956">
            <a:off x="2995682" y="2084963"/>
            <a:ext cx="2169115" cy="3051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8385" y="404664"/>
            <a:ext cx="61926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 публикации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«Белеет парус одинокий»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В. П. Катаева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(1936)</a:t>
            </a:r>
          </a:p>
        </p:txBody>
      </p:sp>
    </p:spTree>
    <p:extLst>
      <p:ext uri="{BB962C8B-B14F-4D97-AF65-F5344CB8AC3E}">
        <p14:creationId xmlns:p14="http://schemas.microsoft.com/office/powerpoint/2010/main" xmlns="" val="2855756732"/>
      </p:ext>
    </p:extLst>
  </p:cSld>
  <p:clrMapOvr>
    <a:masterClrMapping/>
  </p:clrMapOvr>
  <p:transition spd="slow" advTm="776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01157">
            <a:off x="2946443" y="1981857"/>
            <a:ext cx="2342516" cy="32092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51984" y="764704"/>
            <a:ext cx="61206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отдельной книгой поэмы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«Дядя Стёпа»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С. В. Михалкова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(1936)</a:t>
            </a:r>
          </a:p>
        </p:txBody>
      </p:sp>
    </p:spTree>
    <p:extLst>
      <p:ext uri="{BB962C8B-B14F-4D97-AF65-F5344CB8AC3E}">
        <p14:creationId xmlns:p14="http://schemas.microsoft.com/office/powerpoint/2010/main" xmlns="" val="1583723444"/>
      </p:ext>
    </p:extLst>
  </p:cSld>
  <p:clrMapOvr>
    <a:masterClrMapping/>
  </p:clrMapOvr>
  <p:transition spd="slow" advTm="642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62" b="4568"/>
          <a:stretch/>
        </p:blipFill>
        <p:spPr>
          <a:xfrm rot="21304883">
            <a:off x="2912592" y="2011563"/>
            <a:ext cx="2343215" cy="3108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60096" y="332656"/>
            <a:ext cx="45568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поэмы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«Страна 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Муравия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Т. Твардовского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(1936)</a:t>
            </a:r>
          </a:p>
        </p:txBody>
      </p:sp>
    </p:spTree>
    <p:extLst>
      <p:ext uri="{BB962C8B-B14F-4D97-AF65-F5344CB8AC3E}">
        <p14:creationId xmlns:p14="http://schemas.microsoft.com/office/powerpoint/2010/main" xmlns="" val="4133116047"/>
      </p:ext>
    </p:extLst>
  </p:cSld>
  <p:clrMapOvr>
    <a:masterClrMapping/>
  </p:clrMapOvr>
  <p:transition spd="slow" advTm="812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61547">
            <a:off x="2861982" y="2102291"/>
            <a:ext cx="2465144" cy="3180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63952" y="0"/>
            <a:ext cx="698477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издания 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повести-сказки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«Золотой ключик, 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или Приключения </a:t>
            </a:r>
            <a:endParaRPr lang="ru-RU" sz="54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Буратино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Н. Толстого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(1936)</a:t>
            </a:r>
          </a:p>
        </p:txBody>
      </p:sp>
    </p:spTree>
    <p:extLst>
      <p:ext uri="{BB962C8B-B14F-4D97-AF65-F5344CB8AC3E}">
        <p14:creationId xmlns:p14="http://schemas.microsoft.com/office/powerpoint/2010/main" xmlns="" val="3513244946"/>
      </p:ext>
    </p:extLst>
  </p:cSld>
  <p:clrMapOvr>
    <a:masterClrMapping/>
  </p:clrMapOvr>
  <p:transition spd="slow" advTm="63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92"/>
          <a:stretch/>
        </p:blipFill>
        <p:spPr>
          <a:xfrm rot="21024742">
            <a:off x="3032651" y="2072658"/>
            <a:ext cx="2136955" cy="3169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06615" y="892170"/>
            <a:ext cx="57853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41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пьесы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«Макбет»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Уильяма Шекспира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(1606)</a:t>
            </a:r>
          </a:p>
        </p:txBody>
      </p:sp>
    </p:spTree>
    <p:extLst>
      <p:ext uri="{BB962C8B-B14F-4D97-AF65-F5344CB8AC3E}">
        <p14:creationId xmlns:p14="http://schemas.microsoft.com/office/powerpoint/2010/main" xmlns="" val="2097272878"/>
      </p:ext>
    </p:extLst>
  </p:cSld>
  <p:clrMapOvr>
    <a:masterClrMapping/>
  </p:clrMapOvr>
  <p:transition spd="slow" advTm="735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90690">
            <a:off x="3027085" y="1983197"/>
            <a:ext cx="2282993" cy="33379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07968" y="548680"/>
            <a:ext cx="66247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«Унесенные ветром»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М. Митчелл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(1936)</a:t>
            </a:r>
          </a:p>
        </p:txBody>
      </p:sp>
    </p:spTree>
    <p:extLst>
      <p:ext uri="{BB962C8B-B14F-4D97-AF65-F5344CB8AC3E}">
        <p14:creationId xmlns:p14="http://schemas.microsoft.com/office/powerpoint/2010/main" xmlns="" val="1410165739"/>
      </p:ext>
    </p:extLst>
  </p:cSld>
  <p:clrMapOvr>
    <a:masterClrMapping/>
  </p:clrMapOvr>
  <p:transition spd="slow" advTm="680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20163">
            <a:off x="2960189" y="1958016"/>
            <a:ext cx="2182061" cy="3240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99312" y="-19685"/>
            <a:ext cx="61926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романа-антиутопии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«Война с саламандрами»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К. Чапека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(1936)</a:t>
            </a:r>
          </a:p>
        </p:txBody>
      </p:sp>
    </p:spTree>
    <p:extLst>
      <p:ext uri="{BB962C8B-B14F-4D97-AF65-F5344CB8AC3E}">
        <p14:creationId xmlns:p14="http://schemas.microsoft.com/office/powerpoint/2010/main" xmlns="" val="3214064930"/>
      </p:ext>
    </p:extLst>
  </p:cSld>
  <p:clrMapOvr>
    <a:masterClrMapping/>
  </p:clrMapOvr>
  <p:transition spd="slow" advTm="563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95578">
            <a:off x="3063739" y="2009848"/>
            <a:ext cx="2244316" cy="3177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2024" y="903753"/>
            <a:ext cx="57359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80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написания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 публикации рассказа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«Честное слово»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Л. Пантелеева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(1941)</a:t>
            </a:r>
          </a:p>
        </p:txBody>
      </p:sp>
    </p:spTree>
    <p:extLst>
      <p:ext uri="{BB962C8B-B14F-4D97-AF65-F5344CB8AC3E}">
        <p14:creationId xmlns:p14="http://schemas.microsoft.com/office/powerpoint/2010/main" xmlns="" val="677256897"/>
      </p:ext>
    </p:extLst>
  </p:cSld>
  <p:clrMapOvr>
    <a:masterClrMapping/>
  </p:clrMapOvr>
  <p:transition spd="slow" advTm="678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95930">
            <a:off x="2879127" y="1985476"/>
            <a:ext cx="2411804" cy="32908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8008" y="404664"/>
            <a:ext cx="57359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75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книги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«По следам Робинзона»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Н. М. Верзилина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(1946)</a:t>
            </a:r>
          </a:p>
        </p:txBody>
      </p:sp>
    </p:spTree>
    <p:extLst>
      <p:ext uri="{BB962C8B-B14F-4D97-AF65-F5344CB8AC3E}">
        <p14:creationId xmlns:p14="http://schemas.microsoft.com/office/powerpoint/2010/main" xmlns="" val="674009250"/>
      </p:ext>
    </p:extLst>
  </p:cSld>
  <p:clrMapOvr>
    <a:masterClrMapping/>
  </p:clrMapOvr>
  <p:transition spd="slow" advTm="641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12001">
            <a:off x="2990526" y="1932540"/>
            <a:ext cx="2235583" cy="33176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8008" y="548680"/>
            <a:ext cx="58326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75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«Четвертая высота»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Е. Ильиной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(1946)</a:t>
            </a:r>
          </a:p>
        </p:txBody>
      </p:sp>
    </p:spTree>
    <p:extLst>
      <p:ext uri="{BB962C8B-B14F-4D97-AF65-F5344CB8AC3E}">
        <p14:creationId xmlns:p14="http://schemas.microsoft.com/office/powerpoint/2010/main" xmlns="" val="1429954084"/>
      </p:ext>
    </p:extLst>
  </p:cSld>
  <p:clrMapOvr>
    <a:masterClrMapping/>
  </p:clrMapOvr>
  <p:transition spd="slow" advTm="772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06627">
            <a:off x="2837786" y="1913753"/>
            <a:ext cx="2294970" cy="30583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8008" y="13910"/>
            <a:ext cx="626469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75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«Знаменитый сыщик 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Калле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Блюмквист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Линдгрен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(1946)</a:t>
            </a:r>
          </a:p>
        </p:txBody>
      </p:sp>
    </p:spTree>
    <p:extLst>
      <p:ext uri="{BB962C8B-B14F-4D97-AF65-F5344CB8AC3E}">
        <p14:creationId xmlns:p14="http://schemas.microsoft.com/office/powerpoint/2010/main" xmlns="" val="1214262979"/>
      </p:ext>
    </p:extLst>
  </p:cSld>
  <p:clrMapOvr>
    <a:masterClrMapping/>
  </p:clrMapOvr>
  <p:transition spd="slow" advTm="694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66352">
            <a:off x="2829737" y="1987748"/>
            <a:ext cx="2472832" cy="3178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332656"/>
            <a:ext cx="626469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70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«Витя Малеев 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в школе и дома»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Н. Н. Носова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(1951)</a:t>
            </a:r>
          </a:p>
        </p:txBody>
      </p:sp>
    </p:spTree>
    <p:extLst>
      <p:ext uri="{BB962C8B-B14F-4D97-AF65-F5344CB8AC3E}">
        <p14:creationId xmlns:p14="http://schemas.microsoft.com/office/powerpoint/2010/main" xmlns="" val="65860603"/>
      </p:ext>
    </p:extLst>
  </p:cSld>
  <p:clrMapOvr>
    <a:masterClrMapping/>
  </p:clrMapOvr>
  <p:transition spd="slow" advTm="712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40" r="16842"/>
          <a:stretch/>
        </p:blipFill>
        <p:spPr>
          <a:xfrm rot="21250975">
            <a:off x="2940188" y="2022481"/>
            <a:ext cx="2247546" cy="32035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16080" y="764704"/>
            <a:ext cx="46805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70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«Астронавты»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Лема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/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(1951)</a:t>
            </a:r>
          </a:p>
        </p:txBody>
      </p:sp>
    </p:spTree>
    <p:extLst>
      <p:ext uri="{BB962C8B-B14F-4D97-AF65-F5344CB8AC3E}">
        <p14:creationId xmlns:p14="http://schemas.microsoft.com/office/powerpoint/2010/main" xmlns="" val="172252324"/>
      </p:ext>
    </p:extLst>
  </p:cSld>
  <p:clrMapOvr>
    <a:masterClrMapping/>
  </p:clrMapOvr>
  <p:transition spd="slow" advTm="687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72112">
            <a:off x="2958473" y="1920319"/>
            <a:ext cx="2384942" cy="31838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3992" y="332656"/>
            <a:ext cx="64807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70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сказки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«Приключения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Чиполлино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Дж.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Родари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/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(1951)</a:t>
            </a:r>
          </a:p>
        </p:txBody>
      </p:sp>
    </p:spTree>
    <p:extLst>
      <p:ext uri="{BB962C8B-B14F-4D97-AF65-F5344CB8AC3E}">
        <p14:creationId xmlns:p14="http://schemas.microsoft.com/office/powerpoint/2010/main" xmlns="" val="312796196"/>
      </p:ext>
    </p:extLst>
  </p:cSld>
  <p:clrMapOvr>
    <a:masterClrMapping/>
  </p:clrMapOvr>
  <p:transition spd="slow" advTm="90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71" r="17870"/>
          <a:stretch/>
        </p:blipFill>
        <p:spPr>
          <a:xfrm rot="21321430">
            <a:off x="2986207" y="1997543"/>
            <a:ext cx="2128499" cy="3312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0056" y="404664"/>
            <a:ext cx="51845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70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«Над пропастью 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во ржи»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Д. Сэлинджера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(1951)</a:t>
            </a:r>
          </a:p>
        </p:txBody>
      </p:sp>
    </p:spTree>
    <p:extLst>
      <p:ext uri="{BB962C8B-B14F-4D97-AF65-F5344CB8AC3E}">
        <p14:creationId xmlns:p14="http://schemas.microsoft.com/office/powerpoint/2010/main" xmlns="" val="2304582994"/>
      </p:ext>
    </p:extLst>
  </p:cSld>
  <p:clrMapOvr>
    <a:masterClrMapping/>
  </p:clrMapOvr>
  <p:transition spd="slow" advTm="952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11185">
            <a:off x="2930088" y="2104465"/>
            <a:ext cx="2201122" cy="31401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2024" y="548680"/>
            <a:ext cx="56639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3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50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комедии </a:t>
            </a:r>
            <a:r>
              <a:rPr lang="en-US" sz="5400" dirty="0" smtClean="0">
                <a:solidFill>
                  <a:srgbClr val="002060"/>
                </a:solidFill>
                <a:latin typeface="Tolstyak" pitchFamily="82" charset="0"/>
              </a:rPr>
              <a:t/>
            </a:r>
            <a:br>
              <a:rPr lang="en-US" sz="5400" dirty="0" smtClean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«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Мещанин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во дворянстве»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Ж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.</a:t>
            </a:r>
            <a:r>
              <a:rPr lang="en-US" sz="5400" dirty="0" smtClean="0">
                <a:solidFill>
                  <a:srgbClr val="002060"/>
                </a:solidFill>
                <a:latin typeface="Tolstyak" pitchFamily="82" charset="0"/>
              </a:rPr>
              <a:t> 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Б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. Мольера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(1671)</a:t>
            </a:r>
          </a:p>
        </p:txBody>
      </p:sp>
    </p:spTree>
    <p:extLst>
      <p:ext uri="{BB962C8B-B14F-4D97-AF65-F5344CB8AC3E}">
        <p14:creationId xmlns:p14="http://schemas.microsoft.com/office/powerpoint/2010/main" xmlns="" val="3633402326"/>
      </p:ext>
    </p:extLst>
  </p:cSld>
  <p:clrMapOvr>
    <a:masterClrMapping/>
  </p:clrMapOvr>
  <p:transition spd="slow" advTm="612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08742">
            <a:off x="3712280" y="1896548"/>
            <a:ext cx="1641404" cy="22673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2" t="2481" r="5614" b="4641"/>
          <a:stretch/>
        </p:blipFill>
        <p:spPr>
          <a:xfrm rot="20971414">
            <a:off x="2612211" y="3082061"/>
            <a:ext cx="1629233" cy="22240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99312" y="332656"/>
            <a:ext cx="61926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первому  послереволюционному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изданию в СССР </a:t>
            </a: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/>
            </a:r>
            <a:b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Библии и </a:t>
            </a:r>
            <a:endParaRPr lang="ru-RU" sz="54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Нового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Завета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(1956)</a:t>
            </a:r>
          </a:p>
        </p:txBody>
      </p:sp>
    </p:spTree>
    <p:extLst>
      <p:ext uri="{BB962C8B-B14F-4D97-AF65-F5344CB8AC3E}">
        <p14:creationId xmlns:p14="http://schemas.microsoft.com/office/powerpoint/2010/main" xmlns="" val="1147409691"/>
      </p:ext>
    </p:extLst>
  </p:cSld>
  <p:clrMapOvr>
    <a:masterClrMapping/>
  </p:clrMapOvr>
  <p:transition spd="slow" advTm="825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03534">
            <a:off x="3075727" y="1987271"/>
            <a:ext cx="2253097" cy="32815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47697" y="332656"/>
            <a:ext cx="42119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«Бронзовая птица»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Н. Рыбакова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(1956)</a:t>
            </a:r>
          </a:p>
        </p:txBody>
      </p:sp>
    </p:spTree>
    <p:extLst>
      <p:ext uri="{BB962C8B-B14F-4D97-AF65-F5344CB8AC3E}">
        <p14:creationId xmlns:p14="http://schemas.microsoft.com/office/powerpoint/2010/main" xmlns="" val="2306642916"/>
      </p:ext>
    </p:extLst>
  </p:cSld>
  <p:clrMapOvr>
    <a:masterClrMapping/>
  </p:clrMapOvr>
  <p:transition spd="slow" advTm="789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16302">
            <a:off x="3130633" y="1997501"/>
            <a:ext cx="2092018" cy="3264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3992" y="620688"/>
            <a:ext cx="644510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сказки-пьесы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«Обыкновенное чудо»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Е. Л. Шварца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(1956)</a:t>
            </a:r>
          </a:p>
        </p:txBody>
      </p:sp>
    </p:spTree>
    <p:extLst>
      <p:ext uri="{BB962C8B-B14F-4D97-AF65-F5344CB8AC3E}">
        <p14:creationId xmlns:p14="http://schemas.microsoft.com/office/powerpoint/2010/main" xmlns="" val="1371488120"/>
      </p:ext>
    </p:extLst>
  </p:cSld>
  <p:clrMapOvr>
    <a:masterClrMapping/>
  </p:clrMapOvr>
  <p:transition spd="slow" advTm="71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32030">
            <a:off x="3006803" y="1970224"/>
            <a:ext cx="2266903" cy="32967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40016" y="488255"/>
            <a:ext cx="60486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«Моя семья 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и другие звери»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Дж. 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Даррелла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/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(1956)</a:t>
            </a:r>
          </a:p>
        </p:txBody>
      </p:sp>
    </p:spTree>
    <p:extLst>
      <p:ext uri="{BB962C8B-B14F-4D97-AF65-F5344CB8AC3E}">
        <p14:creationId xmlns:p14="http://schemas.microsoft.com/office/powerpoint/2010/main" xmlns="" val="3754624019"/>
      </p:ext>
    </p:extLst>
  </p:cSld>
  <p:clrMapOvr>
    <a:masterClrMapping/>
  </p:clrMapOvr>
  <p:transition spd="slow" advTm="1240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35388">
            <a:off x="3051724" y="1922319"/>
            <a:ext cx="2142961" cy="3309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20136" y="764704"/>
            <a:ext cx="42119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книги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</a:t>
            </a:r>
            <a:r>
              <a:rPr lang="ru-RU" sz="5400" dirty="0" err="1">
                <a:solidFill>
                  <a:srgbClr val="990033"/>
                </a:solidFill>
                <a:latin typeface="Tolstyak" pitchFamily="82" charset="0"/>
              </a:rPr>
              <a:t>Расмус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-бродяга»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Линдгрен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(1956)</a:t>
            </a:r>
          </a:p>
        </p:txBody>
      </p:sp>
    </p:spTree>
    <p:extLst>
      <p:ext uri="{BB962C8B-B14F-4D97-AF65-F5344CB8AC3E}">
        <p14:creationId xmlns:p14="http://schemas.microsoft.com/office/powerpoint/2010/main" xmlns="" val="359084873"/>
      </p:ext>
    </p:extLst>
  </p:cSld>
  <p:clrMapOvr>
    <a:masterClrMapping/>
  </p:clrMapOvr>
  <p:transition spd="slow" advTm="75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6" r="1509" b="650"/>
          <a:stretch/>
        </p:blipFill>
        <p:spPr>
          <a:xfrm rot="21438406">
            <a:off x="3075300" y="1966192"/>
            <a:ext cx="2177829" cy="32708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7968" y="476672"/>
            <a:ext cx="66967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сказки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«Маленький Водяной»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О.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Пройслер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/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(1956)</a:t>
            </a:r>
          </a:p>
        </p:txBody>
      </p:sp>
    </p:spTree>
    <p:extLst>
      <p:ext uri="{BB962C8B-B14F-4D97-AF65-F5344CB8AC3E}">
        <p14:creationId xmlns:p14="http://schemas.microsoft.com/office/powerpoint/2010/main" xmlns="" val="1555764140"/>
      </p:ext>
    </p:extLst>
  </p:cSld>
  <p:clrMapOvr>
    <a:masterClrMapping/>
  </p:clrMapOvr>
  <p:transition spd="slow" advTm="60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48926">
            <a:off x="2938389" y="1978835"/>
            <a:ext cx="2433535" cy="31604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35960" y="620688"/>
            <a:ext cx="69847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написания романа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«Звездный билет»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В. П. Аксенова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(1961)</a:t>
            </a:r>
          </a:p>
        </p:txBody>
      </p:sp>
    </p:spTree>
    <p:extLst>
      <p:ext uri="{BB962C8B-B14F-4D97-AF65-F5344CB8AC3E}">
        <p14:creationId xmlns:p14="http://schemas.microsoft.com/office/powerpoint/2010/main" xmlns="" val="2697898957"/>
      </p:ext>
    </p:extLst>
  </p:cSld>
  <p:clrMapOvr>
    <a:masterClrMapping/>
  </p:clrMapOvr>
  <p:transition spd="slow" advTm="680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86022">
            <a:off x="2843248" y="2168024"/>
            <a:ext cx="2487300" cy="29999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96017" y="188640"/>
            <a:ext cx="590465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первой книги </a:t>
            </a: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/>
            </a:r>
            <a:b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 smtClean="0">
                <a:solidFill>
                  <a:srgbClr val="002060"/>
                </a:solidFill>
                <a:latin typeface="Tolstyak" pitchFamily="82" charset="0"/>
              </a:rPr>
              <a:t>В. Ю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. Драгунского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«Он живой </a:t>
            </a:r>
            <a:endParaRPr lang="ru-RU" sz="54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и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светится»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(1961)</a:t>
            </a:r>
          </a:p>
        </p:txBody>
      </p:sp>
    </p:spTree>
    <p:extLst>
      <p:ext uri="{BB962C8B-B14F-4D97-AF65-F5344CB8AC3E}">
        <p14:creationId xmlns:p14="http://schemas.microsoft.com/office/powerpoint/2010/main" xmlns="" val="3262199878"/>
      </p:ext>
    </p:extLst>
  </p:cSld>
  <p:clrMapOvr>
    <a:masterClrMapping/>
  </p:clrMapOvr>
  <p:transition spd="slow" advTm="77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0" t="4641" r="20705" b="5900"/>
          <a:stretch/>
        </p:blipFill>
        <p:spPr>
          <a:xfrm rot="21351917">
            <a:off x="2963688" y="1997407"/>
            <a:ext cx="2346299" cy="30817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39500" y="332656"/>
            <a:ext cx="58326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60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рассказа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«Приключения Толи Клюквина»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Н. Н. Носова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(1961)</a:t>
            </a:r>
          </a:p>
        </p:txBody>
      </p:sp>
    </p:spTree>
    <p:extLst>
      <p:ext uri="{BB962C8B-B14F-4D97-AF65-F5344CB8AC3E}">
        <p14:creationId xmlns:p14="http://schemas.microsoft.com/office/powerpoint/2010/main" xmlns="" val="128129433"/>
      </p:ext>
    </p:extLst>
  </p:cSld>
  <p:clrMapOvr>
    <a:masterClrMapping/>
  </p:clrMapOvr>
  <p:transition spd="slow" advTm="648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64143">
            <a:off x="2957882" y="2059800"/>
            <a:ext cx="2178509" cy="30575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6040" y="332656"/>
            <a:ext cx="59766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55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первого издания сборника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«Товарищам детям»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Б.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Заходера</a:t>
            </a: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/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(1966)</a:t>
            </a:r>
          </a:p>
        </p:txBody>
      </p:sp>
    </p:spTree>
    <p:extLst>
      <p:ext uri="{BB962C8B-B14F-4D97-AF65-F5344CB8AC3E}">
        <p14:creationId xmlns:p14="http://schemas.microsoft.com/office/powerpoint/2010/main" xmlns="" val="768021981"/>
      </p:ext>
    </p:extLst>
  </p:cSld>
  <p:clrMapOvr>
    <a:masterClrMapping/>
  </p:clrMapOvr>
  <p:transition spd="slow" advTm="52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993" y="2327"/>
            <a:ext cx="706072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98329">
            <a:off x="2771658" y="1898615"/>
            <a:ext cx="2569943" cy="3396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44072" y="642074"/>
            <a:ext cx="51125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29</a:t>
            </a:r>
            <a:r>
              <a:rPr lang="en-US" sz="5400" dirty="0" smtClean="0">
                <a:solidFill>
                  <a:srgbClr val="990033"/>
                </a:solidFill>
                <a:latin typeface="Tolstyak" pitchFamily="82" charset="0"/>
              </a:rPr>
              <a:t>5</a:t>
            </a:r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публикации сатиры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«Путешествие Гулливера» 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Дж. Свифта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(1726)</a:t>
            </a:r>
          </a:p>
        </p:txBody>
      </p:sp>
    </p:spTree>
    <p:extLst>
      <p:ext uri="{BB962C8B-B14F-4D97-AF65-F5344CB8AC3E}">
        <p14:creationId xmlns:p14="http://schemas.microsoft.com/office/powerpoint/2010/main" xmlns="" val="109699841"/>
      </p:ext>
    </p:extLst>
  </p:cSld>
  <p:clrMapOvr>
    <a:masterClrMapping/>
  </p:clrMapOvr>
  <p:transition spd="slow" advTm="712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77" t="5775" r="9177" b="8043"/>
          <a:stretch/>
        </p:blipFill>
        <p:spPr>
          <a:xfrm rot="21297917">
            <a:off x="3067074" y="2012765"/>
            <a:ext cx="2330481" cy="3279935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744072" y="620688"/>
            <a:ext cx="52565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55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книги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«Подводная газета»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Н. И. Сладкова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chemeClr val="accent6">
                    <a:lumMod val="50000"/>
                  </a:schemeClr>
                </a:solidFill>
                <a:latin typeface="Tolstyak" pitchFamily="82" charset="0"/>
              </a:rPr>
              <a:t> 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(1966)</a:t>
            </a:r>
          </a:p>
        </p:txBody>
      </p:sp>
    </p:spTree>
    <p:extLst>
      <p:ext uri="{BB962C8B-B14F-4D97-AF65-F5344CB8AC3E}">
        <p14:creationId xmlns:p14="http://schemas.microsoft.com/office/powerpoint/2010/main" xmlns="" val="760901982"/>
      </p:ext>
    </p:extLst>
  </p:cSld>
  <p:clrMapOvr>
    <a:masterClrMapping/>
  </p:clrMapOvr>
  <p:transition spd="slow" advTm="681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36" r="16736"/>
          <a:stretch/>
        </p:blipFill>
        <p:spPr>
          <a:xfrm rot="21427168">
            <a:off x="2937467" y="1898095"/>
            <a:ext cx="2203366" cy="33119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4733" y="188640"/>
            <a:ext cx="60486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55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«Крокодил Гена </a:t>
            </a:r>
            <a:endParaRPr lang="ru-RU" sz="54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и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его друзья»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Э. Н. Успенского  </a:t>
            </a:r>
            <a:endParaRPr lang="ru-RU" sz="5400" dirty="0" smtClean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(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1966)</a:t>
            </a:r>
          </a:p>
        </p:txBody>
      </p:sp>
    </p:spTree>
    <p:extLst>
      <p:ext uri="{BB962C8B-B14F-4D97-AF65-F5344CB8AC3E}">
        <p14:creationId xmlns:p14="http://schemas.microsoft.com/office/powerpoint/2010/main" xmlns="" val="1890981004"/>
      </p:ext>
    </p:extLst>
  </p:cSld>
  <p:clrMapOvr>
    <a:masterClrMapping/>
  </p:clrMapOvr>
  <p:transition spd="slow" advTm="748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11881">
            <a:off x="3026695" y="2027398"/>
            <a:ext cx="2141285" cy="31576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23992" y="0"/>
            <a:ext cx="640871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55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первой публикации сказочной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«Маленькое </a:t>
            </a:r>
            <a:endParaRPr lang="ru-RU" sz="54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привидение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О.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Пройслер</a:t>
            </a:r>
            <a:endParaRPr lang="ru-RU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(1966)</a:t>
            </a:r>
          </a:p>
        </p:txBody>
      </p:sp>
    </p:spTree>
    <p:extLst>
      <p:ext uri="{BB962C8B-B14F-4D97-AF65-F5344CB8AC3E}">
        <p14:creationId xmlns:p14="http://schemas.microsoft.com/office/powerpoint/2010/main" xmlns="" val="3191767909"/>
      </p:ext>
    </p:extLst>
  </p:cSld>
  <p:clrMapOvr>
    <a:masterClrMapping/>
  </p:clrMapOvr>
  <p:transition spd="slow" advTm="752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07535">
            <a:off x="3012064" y="2127197"/>
            <a:ext cx="2457840" cy="30860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4032" y="404664"/>
            <a:ext cx="56166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50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книги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«Трилогия о Незнайке»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Н. Н. Носова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(1971)</a:t>
            </a:r>
          </a:p>
        </p:txBody>
      </p:sp>
    </p:spTree>
    <p:extLst>
      <p:ext uri="{BB962C8B-B14F-4D97-AF65-F5344CB8AC3E}">
        <p14:creationId xmlns:p14="http://schemas.microsoft.com/office/powerpoint/2010/main" xmlns="" val="2227351290"/>
      </p:ext>
    </p:extLst>
  </p:cSld>
  <p:clrMapOvr>
    <a:masterClrMapping/>
  </p:clrMapOvr>
  <p:transition spd="slow" advTm="885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11699">
            <a:off x="3132259" y="2000026"/>
            <a:ext cx="2122926" cy="32551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72064" y="265013"/>
            <a:ext cx="53285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50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«Обитаемый остров»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и Б. Стругацких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(1971)</a:t>
            </a:r>
          </a:p>
        </p:txBody>
      </p:sp>
    </p:spTree>
    <p:extLst>
      <p:ext uri="{BB962C8B-B14F-4D97-AF65-F5344CB8AC3E}">
        <p14:creationId xmlns:p14="http://schemas.microsoft.com/office/powerpoint/2010/main" xmlns="" val="2098827795"/>
      </p:ext>
    </p:extLst>
  </p:cSld>
  <p:clrMapOvr>
    <a:masterClrMapping/>
  </p:clrMapOvr>
  <p:transition spd="slow" advTm="864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3" t="3752"/>
          <a:stretch/>
        </p:blipFill>
        <p:spPr>
          <a:xfrm rot="21268841">
            <a:off x="3011337" y="1946999"/>
            <a:ext cx="2286011" cy="33477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88088" y="260648"/>
            <a:ext cx="51125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50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«Белый Бим, </a:t>
            </a:r>
            <a:endParaRPr lang="ru-RU" sz="54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Черное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ухо»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Г. Н. </a:t>
            </a:r>
            <a:r>
              <a:rPr lang="ru-RU" sz="5400" dirty="0" err="1">
                <a:solidFill>
                  <a:srgbClr val="002060"/>
                </a:solidFill>
                <a:latin typeface="Tolstyak" pitchFamily="82" charset="0"/>
              </a:rPr>
              <a:t>Троепольского</a:t>
            </a:r>
            <a:endParaRPr lang="ru-RU" sz="5400" dirty="0">
              <a:solidFill>
                <a:srgbClr val="002060"/>
              </a:solidFill>
              <a:latin typeface="Tolstyak" pitchFamily="82" charset="0"/>
            </a:endParaRP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(1971)</a:t>
            </a:r>
          </a:p>
        </p:txBody>
      </p:sp>
    </p:spTree>
    <p:extLst>
      <p:ext uri="{BB962C8B-B14F-4D97-AF65-F5344CB8AC3E}">
        <p14:creationId xmlns:p14="http://schemas.microsoft.com/office/powerpoint/2010/main" xmlns="" val="3955989297"/>
      </p:ext>
    </p:extLst>
  </p:cSld>
  <p:clrMapOvr>
    <a:masterClrMapping/>
  </p:clrMapOvr>
  <p:transition spd="slow" advTm="94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86"/>
          <a:stretch/>
        </p:blipFill>
        <p:spPr>
          <a:xfrm rot="21334458">
            <a:off x="3053500" y="1997060"/>
            <a:ext cx="2208700" cy="33471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28048" y="476672"/>
            <a:ext cx="54726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45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издания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«Безумная Евдокия»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А. Г. Алексина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(1976)</a:t>
            </a:r>
          </a:p>
        </p:txBody>
      </p:sp>
    </p:spTree>
    <p:extLst>
      <p:ext uri="{BB962C8B-B14F-4D97-AF65-F5344CB8AC3E}">
        <p14:creationId xmlns:p14="http://schemas.microsoft.com/office/powerpoint/2010/main" xmlns="" val="659614563"/>
      </p:ext>
    </p:extLst>
  </p:cSld>
  <p:clrMapOvr>
    <a:masterClrMapping/>
  </p:clrMapOvr>
  <p:transition spd="slow" advTm="1129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70814">
            <a:off x="3101936" y="2054987"/>
            <a:ext cx="2090582" cy="31403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6040" y="332656"/>
            <a:ext cx="5400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45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в журнале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«Царь-рыба»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В. П. Астафьева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(1976)</a:t>
            </a:r>
          </a:p>
        </p:txBody>
      </p:sp>
    </p:spTree>
    <p:extLst>
      <p:ext uri="{BB962C8B-B14F-4D97-AF65-F5344CB8AC3E}">
        <p14:creationId xmlns:p14="http://schemas.microsoft.com/office/powerpoint/2010/main" xmlns="" val="3176614073"/>
      </p:ext>
    </p:extLst>
  </p:cSld>
  <p:clrMapOvr>
    <a:masterClrMapping/>
  </p:clrMapOvr>
  <p:transition spd="slow" advTm="71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93961">
            <a:off x="2957104" y="2042511"/>
            <a:ext cx="2315271" cy="30811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28048" y="-21591"/>
            <a:ext cx="551993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45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публикации в журнале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«Прощание </a:t>
            </a:r>
            <a:endParaRPr lang="ru-RU" sz="5400" dirty="0" smtClean="0">
              <a:solidFill>
                <a:srgbClr val="990033"/>
              </a:solidFill>
              <a:latin typeface="Tolstyak" pitchFamily="82" charset="0"/>
            </a:endParaRPr>
          </a:p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с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Матерой»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В. Г. Распутина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(1976)</a:t>
            </a:r>
          </a:p>
        </p:txBody>
      </p:sp>
    </p:spTree>
    <p:extLst>
      <p:ext uri="{BB962C8B-B14F-4D97-AF65-F5344CB8AC3E}">
        <p14:creationId xmlns:p14="http://schemas.microsoft.com/office/powerpoint/2010/main" xmlns="" val="2459999624"/>
      </p:ext>
    </p:extLst>
  </p:cSld>
  <p:clrMapOvr>
    <a:masterClrMapping/>
  </p:clrMapOvr>
  <p:transition spd="slow" advTm="67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910"/>
            <a:ext cx="70607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28812">
            <a:off x="3011118" y="1899616"/>
            <a:ext cx="2286465" cy="34107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8008" y="286888"/>
            <a:ext cx="61206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990033"/>
                </a:solidFill>
                <a:latin typeface="Tolstyak" pitchFamily="82" charset="0"/>
              </a:rPr>
              <a:t>45 </a:t>
            </a:r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лет</a:t>
            </a:r>
          </a:p>
          <a:p>
            <a:pPr algn="ctr"/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со времени </a:t>
            </a:r>
            <a:br>
              <a:rPr lang="ru-RU" sz="5400" dirty="0">
                <a:solidFill>
                  <a:srgbClr val="002060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выхода в свет повести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«Дом на набережной»</a:t>
            </a:r>
            <a:br>
              <a:rPr lang="ru-RU" sz="5400" dirty="0">
                <a:solidFill>
                  <a:srgbClr val="990033"/>
                </a:solidFill>
                <a:latin typeface="Tolstyak" pitchFamily="82" charset="0"/>
              </a:rPr>
            </a:br>
            <a:r>
              <a:rPr lang="ru-RU" sz="5400" dirty="0">
                <a:solidFill>
                  <a:srgbClr val="002060"/>
                </a:solidFill>
                <a:latin typeface="Tolstyak" pitchFamily="82" charset="0"/>
              </a:rPr>
              <a:t>Ю. В. Трифонова</a:t>
            </a:r>
          </a:p>
          <a:p>
            <a:pPr algn="ctr"/>
            <a:r>
              <a:rPr lang="ru-RU" sz="5400" dirty="0">
                <a:solidFill>
                  <a:srgbClr val="990033"/>
                </a:solidFill>
                <a:latin typeface="Tolstyak" pitchFamily="82" charset="0"/>
              </a:rPr>
              <a:t>(1976)</a:t>
            </a:r>
          </a:p>
        </p:txBody>
      </p:sp>
    </p:spTree>
    <p:extLst>
      <p:ext uri="{BB962C8B-B14F-4D97-AF65-F5344CB8AC3E}">
        <p14:creationId xmlns:p14="http://schemas.microsoft.com/office/powerpoint/2010/main" xmlns="" val="3501484710"/>
      </p:ext>
    </p:extLst>
  </p:cSld>
  <p:clrMapOvr>
    <a:masterClrMapping/>
  </p:clrMapOvr>
  <p:transition spd="slow" advTm="571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28313</TotalTime>
  <Words>1066</Words>
  <Application>Microsoft Office PowerPoint</Application>
  <PresentationFormat>Произвольный</PresentationFormat>
  <Paragraphs>486</Paragraphs>
  <Slides>110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110</vt:i4>
      </vt:variant>
    </vt:vector>
  </HeadingPairs>
  <TitlesOfParts>
    <vt:vector size="1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</vt:vector>
  </TitlesOfParts>
  <Company>OEM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Burova</dc:creator>
  <cp:lastModifiedBy>Пользователь Windows</cp:lastModifiedBy>
  <cp:revision>2552</cp:revision>
  <dcterms:created xsi:type="dcterms:W3CDTF">2014-06-23T06:22:35Z</dcterms:created>
  <dcterms:modified xsi:type="dcterms:W3CDTF">2020-07-24T04:41:11Z</dcterms:modified>
</cp:coreProperties>
</file>