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25.04.2022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25.04.2022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25.04.2022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25.04.2022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ookprose.ru/pictures/1028063083.jpg"/>
          <p:cNvPicPr>
            <a:picLocks noChangeAspect="1" noChangeArrowheads="1"/>
          </p:cNvPicPr>
          <p:nvPr/>
        </p:nvPicPr>
        <p:blipFill>
          <a:blip r:embed="rId2"/>
          <a:srcRect/>
          <a:stretch>
            <a:fillRect/>
          </a:stretch>
        </p:blipFill>
        <p:spPr bwMode="auto">
          <a:xfrm>
            <a:off x="928662" y="642918"/>
            <a:ext cx="7500990" cy="60007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42918"/>
            <a:ext cx="9144000" cy="5324535"/>
          </a:xfrm>
          <a:prstGeom prst="rect">
            <a:avLst/>
          </a:prstGeom>
        </p:spPr>
        <p:txBody>
          <a:bodyPr wrap="square">
            <a:spAutoFit/>
          </a:bodyPr>
          <a:lstStyle/>
          <a:p>
            <a:pPr indent="360363" algn="just"/>
            <a:r>
              <a:rPr lang="ru-RU" sz="2000" b="1" dirty="0" smtClean="0">
                <a:latin typeface="Times New Roman" pitchFamily="18" charset="0"/>
                <a:cs typeface="Times New Roman" pitchFamily="18" charset="0"/>
              </a:rPr>
              <a:t>История с этой сказкой не так проста. Корней Иванович давно мечтал написать сказку о целителе зверей, но строки её давались с трудом. Однажды на Кавказе он заплыл далеко от берега. Вдруг возникли строки: </a:t>
            </a:r>
            <a:endParaRPr lang="ru-RU" sz="2000" b="1" dirty="0" smtClean="0">
              <a:latin typeface="Times New Roman" pitchFamily="18" charset="0"/>
              <a:cs typeface="Times New Roman" pitchFamily="18" charset="0"/>
            </a:endParaRPr>
          </a:p>
          <a:p>
            <a:pPr indent="360363" algn="just"/>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О</a:t>
            </a:r>
            <a:r>
              <a:rPr lang="ru-RU" sz="2000" b="1" dirty="0" smtClean="0">
                <a:latin typeface="Times New Roman" pitchFamily="18" charset="0"/>
                <a:cs typeface="Times New Roman" pitchFamily="18" charset="0"/>
              </a:rPr>
              <a:t>, если я утону,</a:t>
            </a:r>
          </a:p>
          <a:p>
            <a:pPr indent="360363" algn="just"/>
            <a:r>
              <a:rPr lang="ru-RU" sz="2000" b="1" dirty="0" smtClean="0">
                <a:latin typeface="Times New Roman" pitchFamily="18" charset="0"/>
                <a:cs typeface="Times New Roman" pitchFamily="18" charset="0"/>
              </a:rPr>
              <a:t>                                                        Если пойду ко дну…</a:t>
            </a:r>
          </a:p>
          <a:p>
            <a:pPr indent="360363" algn="just"/>
            <a:r>
              <a:rPr lang="ru-RU" sz="2000" b="1" dirty="0" smtClean="0">
                <a:latin typeface="Times New Roman" pitchFamily="18" charset="0"/>
                <a:cs typeface="Times New Roman" pitchFamily="18" charset="0"/>
              </a:rPr>
              <a:t>Чуковский поскорее выбрался на берег, нашёл сырую папиросную коробку и мокрыми руками записал на ней около 20 строк. Но начала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 </a:t>
            </a:r>
            <a:r>
              <a:rPr lang="ru-RU" sz="2000" b="1" dirty="0" smtClean="0">
                <a:latin typeface="Times New Roman" pitchFamily="18" charset="0"/>
                <a:cs typeface="Times New Roman" pitchFamily="18" charset="0"/>
              </a:rPr>
              <a:t>конца у сказки не было. Потом появились варианты: И пришла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к </a:t>
            </a:r>
            <a:r>
              <a:rPr lang="ru-RU" sz="2000" b="1" dirty="0" smtClean="0">
                <a:latin typeface="Times New Roman" pitchFamily="18" charset="0"/>
                <a:cs typeface="Times New Roman" pitchFamily="18" charset="0"/>
              </a:rPr>
              <a:t>Айболиту коза:</a:t>
            </a:r>
          </a:p>
          <a:p>
            <a:pPr indent="360363" algn="ctr"/>
            <a:r>
              <a:rPr lang="ru-RU" sz="2000" b="1" dirty="0" smtClean="0">
                <a:latin typeface="Times New Roman" pitchFamily="18" charset="0"/>
                <a:cs typeface="Times New Roman" pitchFamily="18" charset="0"/>
              </a:rPr>
              <a:t>                   - У меня заболели глаза!</a:t>
            </a:r>
          </a:p>
          <a:p>
            <a:pPr indent="360363" algn="ctr"/>
            <a:r>
              <a:rPr lang="ru-RU" sz="2000" b="1" dirty="0" smtClean="0">
                <a:latin typeface="Times New Roman" pitchFamily="18" charset="0"/>
                <a:cs typeface="Times New Roman" pitchFamily="18" charset="0"/>
              </a:rPr>
              <a:t>                   Прилетела к нему сова:</a:t>
            </a:r>
          </a:p>
          <a:p>
            <a:pPr indent="360363" algn="ctr"/>
            <a:r>
              <a:rPr lang="ru-RU" sz="2000" b="1" dirty="0" smtClean="0">
                <a:latin typeface="Times New Roman" pitchFamily="18" charset="0"/>
                <a:cs typeface="Times New Roman" pitchFamily="18" charset="0"/>
              </a:rPr>
              <a:t>                   - Ой, болит у меня голова!</a:t>
            </a:r>
          </a:p>
          <a:p>
            <a:pPr indent="360363" algn="just"/>
            <a:r>
              <a:rPr lang="ru-RU" sz="2000" b="1" dirty="0" smtClean="0">
                <a:latin typeface="Times New Roman" pitchFamily="18" charset="0"/>
                <a:cs typeface="Times New Roman" pitchFamily="18" charset="0"/>
              </a:rPr>
              <a:t>И только через несколько дней появились строки: </a:t>
            </a:r>
            <a:endParaRPr lang="ru-RU" sz="2000" b="1" dirty="0" smtClean="0">
              <a:latin typeface="Times New Roman" pitchFamily="18" charset="0"/>
              <a:cs typeface="Times New Roman" pitchFamily="18" charset="0"/>
            </a:endParaRPr>
          </a:p>
          <a:p>
            <a:pPr indent="360363" algn="ctr"/>
            <a:r>
              <a:rPr lang="ru-RU" sz="2000" b="1" dirty="0" smtClean="0">
                <a:latin typeface="Times New Roman" pitchFamily="18" charset="0"/>
                <a:cs typeface="Times New Roman" pitchFamily="18" charset="0"/>
              </a:rPr>
              <a:t>И </a:t>
            </a:r>
            <a:r>
              <a:rPr lang="ru-RU" sz="2000" b="1" dirty="0" smtClean="0">
                <a:latin typeface="Times New Roman" pitchFamily="18" charset="0"/>
                <a:cs typeface="Times New Roman" pitchFamily="18" charset="0"/>
              </a:rPr>
              <a:t>пришла к Айболиту лиса:</a:t>
            </a:r>
          </a:p>
          <a:p>
            <a:pPr indent="360363" algn="ctr"/>
            <a:r>
              <a:rPr lang="ru-RU" sz="2000" b="1" dirty="0" smtClean="0">
                <a:latin typeface="Times New Roman" pitchFamily="18" charset="0"/>
                <a:cs typeface="Times New Roman" pitchFamily="18" charset="0"/>
              </a:rPr>
              <a:t> - Ой, меня укусила оса</a:t>
            </a:r>
            <a:r>
              <a:rPr lang="ru-RU" sz="2000" b="1" dirty="0" smtClean="0">
                <a:latin typeface="Times New Roman" pitchFamily="18" charset="0"/>
                <a:cs typeface="Times New Roman" pitchFamily="18" charset="0"/>
              </a:rPr>
              <a:t>!</a:t>
            </a:r>
          </a:p>
          <a:p>
            <a:pPr indent="360363" algn="ctr"/>
            <a:r>
              <a:rPr lang="ru-RU" sz="2000" b="1" dirty="0" smtClean="0">
                <a:latin typeface="Times New Roman" pitchFamily="18" charset="0"/>
                <a:cs typeface="Times New Roman" pitchFamily="18" charset="0"/>
              </a:rPr>
              <a:t> И пришел к Айболиту барбос:</a:t>
            </a:r>
          </a:p>
          <a:p>
            <a:pPr indent="360363" algn="ctr"/>
            <a:r>
              <a:rPr lang="ru-RU" sz="2000" b="1" dirty="0" smtClean="0">
                <a:latin typeface="Times New Roman" pitchFamily="18" charset="0"/>
                <a:cs typeface="Times New Roman" pitchFamily="18" charset="0"/>
              </a:rPr>
              <a:t> - Меня курица клюнула в нос.</a:t>
            </a:r>
            <a:endParaRPr lang="ru-RU" sz="20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400" b="1" dirty="0" smtClean="0">
                <a:latin typeface="Times New Roman" pitchFamily="18" charset="0"/>
                <a:cs typeface="Times New Roman" pitchFamily="18" charset="0"/>
              </a:rPr>
              <a:t>Сюжет и композиция сказки</a:t>
            </a:r>
            <a:endParaRPr lang="ru-RU" sz="34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857232"/>
            <a:ext cx="4038600" cy="6000768"/>
          </a:xfrm>
        </p:spPr>
        <p:txBody>
          <a:bodyPr>
            <a:noAutofit/>
          </a:bodyPr>
          <a:lstStyle/>
          <a:p>
            <a:pPr marL="0" indent="360363" algn="just">
              <a:buNone/>
            </a:pPr>
            <a:r>
              <a:rPr lang="ru-RU" sz="1550" b="1" dirty="0" smtClean="0">
                <a:latin typeface="Times New Roman" pitchFamily="18" charset="0"/>
                <a:cs typeface="Times New Roman" pitchFamily="18" charset="0"/>
              </a:rPr>
              <a:t>Сюжет произведения </a:t>
            </a:r>
          </a:p>
          <a:p>
            <a:pPr marL="0" indent="360363" algn="just">
              <a:buNone/>
            </a:pPr>
            <a:r>
              <a:rPr lang="ru-RU" sz="1550" b="1" dirty="0" smtClean="0">
                <a:latin typeface="Times New Roman" pitchFamily="18" charset="0"/>
                <a:cs typeface="Times New Roman" pitchFamily="18" charset="0"/>
              </a:rPr>
              <a:t>К доброму доктору по имени Айболит обращаются за помощью разные звери. Всех их беспокоит какой-либо недуг, который они как можно скорее хотят вылечить, для чего и обращаются за помощью к Айболиту. Но однажды доктор получает срочную телеграмму, </a:t>
            </a:r>
            <a:br>
              <a:rPr lang="ru-RU" sz="1550" b="1" dirty="0" smtClean="0">
                <a:latin typeface="Times New Roman" pitchFamily="18" charset="0"/>
                <a:cs typeface="Times New Roman" pitchFamily="18" charset="0"/>
              </a:rPr>
            </a:br>
            <a:r>
              <a:rPr lang="ru-RU" sz="1550" b="1" dirty="0" smtClean="0">
                <a:latin typeface="Times New Roman" pitchFamily="18" charset="0"/>
                <a:cs typeface="Times New Roman" pitchFamily="18" charset="0"/>
              </a:rPr>
              <a:t>в которой его просят незамедлительно приехать в далекую Африку, где очень сильно заболели дети гиппопотама. Добрый доктор, не раздумывая ни минуты, отправляется на выручку зверям. По дороге он неоднократно рискует своей жизнью. Но он понимает, что в далекой Африке без его помощи могут погибнуть </a:t>
            </a:r>
            <a:r>
              <a:rPr lang="ru-RU" sz="1550" b="1" dirty="0" err="1" smtClean="0">
                <a:latin typeface="Times New Roman" pitchFamily="18" charset="0"/>
                <a:cs typeface="Times New Roman" pitchFamily="18" charset="0"/>
              </a:rPr>
              <a:t>бегемотики</a:t>
            </a:r>
            <a:r>
              <a:rPr lang="ru-RU" sz="1550" b="1" dirty="0" smtClean="0">
                <a:latin typeface="Times New Roman" pitchFamily="18" charset="0"/>
                <a:cs typeface="Times New Roman" pitchFamily="18" charset="0"/>
              </a:rPr>
              <a:t> и другие звери. Все его ждут с нетерпением. Дорога была очень сложной, но на помощь доктору вовремя приходили животные. Наконец он в Африке: </a:t>
            </a:r>
          </a:p>
          <a:p>
            <a:pPr marL="0" indent="360363" algn="just">
              <a:buNone/>
            </a:pPr>
            <a:r>
              <a:rPr lang="ru-RU" sz="1550" b="1" dirty="0" smtClean="0">
                <a:latin typeface="Times New Roman" pitchFamily="18" charset="0"/>
                <a:cs typeface="Times New Roman" pitchFamily="18" charset="0"/>
              </a:rPr>
              <a:t>Десять ночей Айболит</a:t>
            </a:r>
          </a:p>
          <a:p>
            <a:pPr marL="0" indent="360363" algn="just">
              <a:buNone/>
            </a:pPr>
            <a:r>
              <a:rPr lang="ru-RU" sz="1550" b="1" dirty="0" smtClean="0">
                <a:latin typeface="Times New Roman" pitchFamily="18" charset="0"/>
                <a:cs typeface="Times New Roman" pitchFamily="18" charset="0"/>
              </a:rPr>
              <a:t> Не ест, не пьёт и не спит, </a:t>
            </a:r>
          </a:p>
          <a:p>
            <a:pPr marL="0" indent="360363" algn="just">
              <a:buNone/>
            </a:pPr>
            <a:r>
              <a:rPr lang="ru-RU" sz="1550" b="1" dirty="0" smtClean="0">
                <a:latin typeface="Times New Roman" pitchFamily="18" charset="0"/>
                <a:cs typeface="Times New Roman" pitchFamily="18" charset="0"/>
              </a:rPr>
              <a:t>Десять ночей подряд</a:t>
            </a:r>
            <a:endParaRPr lang="ru-RU" sz="155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714356"/>
            <a:ext cx="4038600" cy="6143644"/>
          </a:xfrm>
        </p:spPr>
        <p:txBody>
          <a:bodyPr>
            <a:noAutofit/>
          </a:bodyPr>
          <a:lstStyle/>
          <a:p>
            <a:pPr marL="0" indent="360363" algn="just">
              <a:buNone/>
            </a:pPr>
            <a:r>
              <a:rPr lang="ru-RU" sz="1400" b="1" dirty="0" smtClean="0">
                <a:latin typeface="Times New Roman" pitchFamily="18" charset="0"/>
                <a:cs typeface="Times New Roman" pitchFamily="18" charset="0"/>
              </a:rPr>
              <a:t>Композиция произведения</a:t>
            </a:r>
          </a:p>
          <a:p>
            <a:pPr marL="0" indent="360363" algn="just">
              <a:buNone/>
            </a:pPr>
            <a:r>
              <a:rPr lang="ru-RU" sz="1400" b="1" dirty="0" smtClean="0">
                <a:latin typeface="Times New Roman" pitchFamily="18" charset="0"/>
                <a:cs typeface="Times New Roman" pitchFamily="18" charset="0"/>
              </a:rPr>
              <a:t> Композиционно данное произведение состоит из небольших частей, что очень характерно для творчества Корнея Ивановича. У каждой части произведения есть своя определенная функция. Первая часть выступает своего рода зачином, что весьма характерно для народных сказок. Она помогает создать атмосферу сказки весьма необычным описанием места событий и самого доктора. В этот же момент, каждое из двустиший можно проиллюстрировать отдельной картинкой. Автор использует смежную рифмовку. Во второй части стихотворения разворачиваются события, которые идут перед самой завязкой сказки. Главным событием в этой части можно выделить выздоровление бедного зайчонка, которому отрезало ножки. Эта часть стихотворения является самостоятельной,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но без неё не получилось бы показать всю яркость описываемых событий. Она раскрывает истинную сущность доктора, чтобы читатель лучше понял, о каком человеке идет речь. Если убрать данную часть произведения, то воображение читателя не сможет нарисовать полный образ всемогущего доктора, который способен исцелить любого.</a:t>
            </a:r>
            <a:endParaRPr lang="ru-RU"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r>
              <a:rPr lang="ru-RU" sz="3200" b="1" dirty="0" smtClean="0">
                <a:latin typeface="Times New Roman" pitchFamily="18" charset="0"/>
                <a:cs typeface="Times New Roman" pitchFamily="18" charset="0"/>
              </a:rPr>
              <a:t>Композиция и особенности произведения</a:t>
            </a:r>
            <a:endParaRPr lang="ru-RU" sz="32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0" y="714356"/>
            <a:ext cx="4643438" cy="6143644"/>
          </a:xfrm>
        </p:spPr>
        <p:txBody>
          <a:bodyPr>
            <a:noAutofit/>
          </a:bodyPr>
          <a:lstStyle/>
          <a:p>
            <a:pPr marL="0" indent="360363" algn="just">
              <a:buNone/>
            </a:pPr>
            <a:r>
              <a:rPr lang="ru-RU" sz="1200" b="1" dirty="0" smtClean="0">
                <a:latin typeface="Times New Roman" pitchFamily="18" charset="0"/>
                <a:cs typeface="Times New Roman" pitchFamily="18" charset="0"/>
              </a:rPr>
              <a:t>В третьей части произведения мы видим уже завязку основного события, которое и является центральным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 произведении. Здесь меняется ритм повествования, он становится более торопливым и порывистым по сравнению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с предыдущими частями. Да и строки становятся намного короче, передавая все беды и несчастья, которые обрушились на маленьких жителей далекой Африки. В четвертой, пятой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и шестой частях произведения идет описание того, как Айболит добирался по Африке до места назначения. В пути он сталкивается с различными препятствиями и опасностями,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но он знает, что его ждут бедные животные. Он должен им помочь. Именно это и придает ему силы двигаться дальше. Он активно борется со стихией, которая активно препятствует его передвижению. Но на пути Айболита встречаются верные помощники, которые оказывают доктору огромную услугу. Здесь каждому испытанию автор при помощи рифмы ставит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 противовес определенного помощника. В седьмой части произведения мы видим непосредственно саму кульминацию. Действие начинает происходить в далекой Африке, где автор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не скупится на описание заболевших животных и их тяжелого состояния. Тем самым он накаляет эмоции, держа читателя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 напряжении. Все с нетерпением ждут приезда доктора, который сможет их вылечить и облегчить состояние. Ритм стихотворения так же меняется, он снова набирает обороты, становясь прерывистым, полным нетерпения. В каждой строчке нагнетается состояние беды. В восьмой части стихотворения читатель наблюдает развязку событий. Описывается труд доктора, в которых ярко выражены энергичность и действенность. В заключительной части произведения рассказывает о счастье зверей, которые, наконец-то, избавлены от боли и мучений. Они здоровы, энергичны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и счастливы. Они готовы прославлять доброго доктора Айболита, который спас их от гибели.</a:t>
            </a:r>
            <a:endParaRPr lang="ru-RU" sz="120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785794"/>
            <a:ext cx="4038600" cy="6072206"/>
          </a:xfrm>
        </p:spPr>
        <p:txBody>
          <a:bodyPr>
            <a:noAutofit/>
          </a:bodyPr>
          <a:lstStyle/>
          <a:p>
            <a:pPr marL="0" indent="360363" algn="just">
              <a:buNone/>
            </a:pPr>
            <a:r>
              <a:rPr lang="ru-RU" sz="1350" b="1" dirty="0" smtClean="0">
                <a:latin typeface="Times New Roman" pitchFamily="18" charset="0"/>
                <a:cs typeface="Times New Roman" pitchFamily="18" charset="0"/>
              </a:rPr>
              <a:t>Особенности произведения Сказка в стихотворной форме читается очень легко, поскольку для её написания Корней Иванович Чуковский выбирает простой детский язык. В ней заключается огромный смысл, который благотворно влияет на воспитание и формирование личности. Здесь показаны основные качества человека, которыми ни в коем случае нельзя пренебрегать в жизни. Добрый доктор готов помочь абсолютно каждому, кто нуждается в его помощи. На данном примере автор показывает, какую огромную роль играет умение вовремя прийти на помощь тому, кто очень в ней нуждается. В произведении «Айболит» показано то, на что способны крепкая дружба и взаимопомощь. Благодаря тому, что доктор помогал всем животным, они готовы оказать ему любую помощь. Звери очень ценят доктора, любят и благодарят. Так же автор показывает, насколько важен сплоченный коллектив и его слаженные действия. Если с какой-то бедой мы не можем справиться в одиночку, то вместе со своими верными товарищами мы обязательно добьемся успеха! Это поучительное детское произведение на самом деле затрагивает очень важные и актуальные темы, которые очень необходимы для правильного воспитания ребенка и формирования его личности.</a:t>
            </a:r>
            <a:endParaRPr lang="ru-RU" sz="135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97370"/>
          </a:xfrm>
        </p:spPr>
        <p:txBody>
          <a:bodyPr>
            <a:noAutofit/>
          </a:bodyPr>
          <a:lstStyle/>
          <a:p>
            <a:pPr algn="ctr"/>
            <a:r>
              <a:rPr lang="ru-RU" sz="5200" b="1" dirty="0" smtClean="0">
                <a:latin typeface="Times New Roman" pitchFamily="18" charset="0"/>
                <a:cs typeface="Times New Roman" pitchFamily="18" charset="0"/>
              </a:rPr>
              <a:t>Как дети 1 класса изображают сказку «Айболит»</a:t>
            </a:r>
            <a:endParaRPr lang="ru-RU" sz="52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36237" t="14649" r="34114" b="11132"/>
          <a:stretch>
            <a:fillRect/>
          </a:stretch>
        </p:blipFill>
        <p:spPr bwMode="auto">
          <a:xfrm>
            <a:off x="500034" y="642918"/>
            <a:ext cx="3857652" cy="5429288"/>
          </a:xfrm>
          <a:prstGeom prst="rect">
            <a:avLst/>
          </a:prstGeom>
          <a:noFill/>
          <a:ln w="9525">
            <a:noFill/>
            <a:miter lim="800000"/>
            <a:headEnd/>
            <a:tailEnd/>
          </a:ln>
          <a:effectLst/>
        </p:spPr>
      </p:pic>
      <p:sp>
        <p:nvSpPr>
          <p:cNvPr id="3" name="TextBox 2"/>
          <p:cNvSpPr txBox="1"/>
          <p:nvPr/>
        </p:nvSpPr>
        <p:spPr>
          <a:xfrm>
            <a:off x="1071538" y="6143644"/>
            <a:ext cx="271464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Пономарев Марк, 1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3"/>
          <a:srcRect l="39019" t="20703" r="37372" b="17773"/>
          <a:stretch>
            <a:fillRect/>
          </a:stretch>
        </p:blipFill>
        <p:spPr bwMode="auto">
          <a:xfrm>
            <a:off x="5786446" y="1071546"/>
            <a:ext cx="3071834" cy="4500594"/>
          </a:xfrm>
          <a:prstGeom prst="rect">
            <a:avLst/>
          </a:prstGeom>
          <a:noFill/>
          <a:ln w="9525">
            <a:noFill/>
            <a:miter lim="800000"/>
            <a:headEnd/>
            <a:tailEnd/>
          </a:ln>
          <a:effectLst/>
        </p:spPr>
      </p:pic>
      <p:sp>
        <p:nvSpPr>
          <p:cNvPr id="5" name="TextBox 4"/>
          <p:cNvSpPr txBox="1"/>
          <p:nvPr/>
        </p:nvSpPr>
        <p:spPr>
          <a:xfrm>
            <a:off x="6000760" y="5643578"/>
            <a:ext cx="2714644" cy="369332"/>
          </a:xfrm>
          <a:prstGeom prst="rect">
            <a:avLst/>
          </a:prstGeom>
          <a:noFill/>
        </p:spPr>
        <p:txBody>
          <a:bodyPr wrap="square" rtlCol="0">
            <a:spAutoFit/>
          </a:bodyPr>
          <a:lstStyle/>
          <a:p>
            <a:r>
              <a:rPr lang="ru-RU" b="1" dirty="0" err="1" smtClean="0">
                <a:latin typeface="Times New Roman" pitchFamily="18" charset="0"/>
                <a:cs typeface="Times New Roman" pitchFamily="18" charset="0"/>
              </a:rPr>
              <a:t>Казагачев</a:t>
            </a:r>
            <a:r>
              <a:rPr lang="ru-RU" b="1" dirty="0" smtClean="0">
                <a:latin typeface="Times New Roman" pitchFamily="18" charset="0"/>
                <a:cs typeface="Times New Roman" pitchFamily="18" charset="0"/>
              </a:rPr>
              <a:t> Артем, 1б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24158" t="16601" r="21486" b="13086"/>
          <a:stretch>
            <a:fillRect/>
          </a:stretch>
        </p:blipFill>
        <p:spPr bwMode="auto">
          <a:xfrm>
            <a:off x="1357290" y="1071546"/>
            <a:ext cx="7072362" cy="5143536"/>
          </a:xfrm>
          <a:prstGeom prst="rect">
            <a:avLst/>
          </a:prstGeom>
          <a:noFill/>
          <a:ln w="9525">
            <a:noFill/>
            <a:miter lim="800000"/>
            <a:headEnd/>
            <a:tailEnd/>
          </a:ln>
          <a:effectLst/>
        </p:spPr>
      </p:pic>
      <p:sp>
        <p:nvSpPr>
          <p:cNvPr id="3" name="TextBox 2"/>
          <p:cNvSpPr txBox="1"/>
          <p:nvPr/>
        </p:nvSpPr>
        <p:spPr>
          <a:xfrm>
            <a:off x="1357290" y="6215082"/>
            <a:ext cx="6858048" cy="369332"/>
          </a:xfrm>
          <a:prstGeom prst="rect">
            <a:avLst/>
          </a:prstGeom>
          <a:noFill/>
        </p:spPr>
        <p:txBody>
          <a:bodyPr wrap="square" rtlCol="0">
            <a:spAutoFit/>
          </a:bodyPr>
          <a:lstStyle/>
          <a:p>
            <a:pPr algn="ctr"/>
            <a:r>
              <a:rPr lang="ru-RU" b="1" dirty="0" err="1" smtClean="0">
                <a:latin typeface="Times New Roman" pitchFamily="18" charset="0"/>
                <a:cs typeface="Times New Roman" pitchFamily="18" charset="0"/>
              </a:rPr>
              <a:t>Нетета</a:t>
            </a:r>
            <a:r>
              <a:rPr lang="ru-RU" b="1" dirty="0" smtClean="0">
                <a:latin typeface="Times New Roman" pitchFamily="18" charset="0"/>
                <a:cs typeface="Times New Roman" pitchFamily="18" charset="0"/>
              </a:rPr>
              <a:t> Глеб, 1б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38983" t="20508" r="38506" b="24804"/>
          <a:stretch>
            <a:fillRect/>
          </a:stretch>
        </p:blipFill>
        <p:spPr bwMode="auto">
          <a:xfrm>
            <a:off x="357158" y="1357298"/>
            <a:ext cx="2928958" cy="4000528"/>
          </a:xfrm>
          <a:prstGeom prst="rect">
            <a:avLst/>
          </a:prstGeom>
          <a:noFill/>
          <a:ln w="9525">
            <a:noFill/>
            <a:miter lim="800000"/>
            <a:headEnd/>
            <a:tailEnd/>
          </a:ln>
          <a:effectLst/>
        </p:spPr>
      </p:pic>
      <p:sp>
        <p:nvSpPr>
          <p:cNvPr id="3" name="TextBox 2"/>
          <p:cNvSpPr txBox="1"/>
          <p:nvPr/>
        </p:nvSpPr>
        <p:spPr>
          <a:xfrm>
            <a:off x="357158" y="5643578"/>
            <a:ext cx="2786082" cy="369332"/>
          </a:xfrm>
          <a:prstGeom prst="rect">
            <a:avLst/>
          </a:prstGeom>
          <a:noFill/>
        </p:spPr>
        <p:txBody>
          <a:bodyPr wrap="square" rtlCol="0">
            <a:spAutoFit/>
          </a:bodyPr>
          <a:lstStyle/>
          <a:p>
            <a:pPr algn="ctr"/>
            <a:r>
              <a:rPr lang="ru-RU" b="1" dirty="0" err="1" smtClean="0">
                <a:latin typeface="Times New Roman" pitchFamily="18" charset="0"/>
                <a:cs typeface="Times New Roman" pitchFamily="18" charset="0"/>
              </a:rPr>
              <a:t>Моор</a:t>
            </a:r>
            <a:r>
              <a:rPr lang="ru-RU" b="1" dirty="0" smtClean="0">
                <a:latin typeface="Times New Roman" pitchFamily="18" charset="0"/>
                <a:cs typeface="Times New Roman" pitchFamily="18" charset="0"/>
              </a:rPr>
              <a:t> Юлия, 1г </a:t>
            </a:r>
            <a:r>
              <a:rPr lang="ru-RU" b="1" dirty="0" err="1" smtClean="0">
                <a:latin typeface="Times New Roman" pitchFamily="18" charset="0"/>
                <a:cs typeface="Times New Roman" pitchFamily="18" charset="0"/>
              </a:rPr>
              <a:t>кл</a:t>
            </a:r>
            <a:r>
              <a:rPr lang="ru-RU" dirty="0" smtClean="0"/>
              <a:t>.</a:t>
            </a:r>
            <a:endParaRPr lang="ru-RU" dirty="0"/>
          </a:p>
        </p:txBody>
      </p:sp>
      <p:pic>
        <p:nvPicPr>
          <p:cNvPr id="16387" name="Picture 3"/>
          <p:cNvPicPr>
            <a:picLocks noChangeAspect="1" noChangeArrowheads="1"/>
          </p:cNvPicPr>
          <p:nvPr/>
        </p:nvPicPr>
        <p:blipFill>
          <a:blip r:embed="rId3"/>
          <a:srcRect l="41764" t="26562" r="39019" b="25586"/>
          <a:stretch>
            <a:fillRect/>
          </a:stretch>
        </p:blipFill>
        <p:spPr bwMode="auto">
          <a:xfrm>
            <a:off x="5214942" y="1928802"/>
            <a:ext cx="3357586" cy="4572032"/>
          </a:xfrm>
          <a:prstGeom prst="rect">
            <a:avLst/>
          </a:prstGeom>
          <a:noFill/>
          <a:ln w="9525">
            <a:noFill/>
            <a:miter lim="800000"/>
            <a:headEnd/>
            <a:tailEnd/>
          </a:ln>
          <a:effectLst/>
        </p:spPr>
      </p:pic>
      <p:sp>
        <p:nvSpPr>
          <p:cNvPr id="5" name="TextBox 4"/>
          <p:cNvSpPr txBox="1"/>
          <p:nvPr/>
        </p:nvSpPr>
        <p:spPr>
          <a:xfrm>
            <a:off x="5214942" y="1214422"/>
            <a:ext cx="3429024"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Павлова Валерия, 1г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TotalTime>
  <Words>452</Words>
  <PresentationFormat>Экран (4:3)</PresentationFormat>
  <Paragraphs>29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Городская</vt:lpstr>
      <vt:lpstr>Слайд 1</vt:lpstr>
      <vt:lpstr>Слайд 2</vt:lpstr>
      <vt:lpstr>Сюжет и композиция сказки</vt:lpstr>
      <vt:lpstr>Композиция и особенности произведения</vt:lpstr>
      <vt:lpstr>Как дети 1 класса изображают сказку «Айболит»</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7</cp:revision>
  <dcterms:created xsi:type="dcterms:W3CDTF">2022-04-25T02:18:01Z</dcterms:created>
  <dcterms:modified xsi:type="dcterms:W3CDTF">2022-04-25T08:29:49Z</dcterms:modified>
</cp:coreProperties>
</file>